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7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9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0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1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3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  <p:sldMasterId id="2147483753" r:id="rId5"/>
    <p:sldMasterId id="2147483774" r:id="rId6"/>
    <p:sldMasterId id="2147483795" r:id="rId7"/>
    <p:sldMasterId id="2147483816" r:id="rId8"/>
    <p:sldMasterId id="2147483837" r:id="rId9"/>
    <p:sldMasterId id="2147483858" r:id="rId10"/>
    <p:sldMasterId id="2147483879" r:id="rId11"/>
    <p:sldMasterId id="2147483900" r:id="rId12"/>
    <p:sldMasterId id="2147483921" r:id="rId13"/>
    <p:sldMasterId id="2147483942" r:id="rId14"/>
    <p:sldMasterId id="2147483963" r:id="rId15"/>
    <p:sldMasterId id="2147483984" r:id="rId16"/>
    <p:sldMasterId id="2147484005" r:id="rId17"/>
  </p:sldMasterIdLst>
  <p:sldIdLst>
    <p:sldId id="257" r:id="rId18"/>
    <p:sldId id="2147481241" r:id="rId19"/>
    <p:sldId id="258" r:id="rId20"/>
    <p:sldId id="271" r:id="rId21"/>
    <p:sldId id="27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8CB3F5-1CC2-D302-C94C-47AD4EFDA0DE}"/>
              </a:ext>
            </a:extLst>
          </p:cNvPr>
          <p:cNvSpPr/>
          <p:nvPr userDrawn="1"/>
        </p:nvSpPr>
        <p:spPr bwMode="auto">
          <a:xfrm>
            <a:off x="5428527" y="0"/>
            <a:ext cx="6763472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D100-4E3F-6901-FF2E-6ACBF452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578823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B24C0-3891-6D0E-55B4-F5146629A2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1379616"/>
            <a:ext cx="4578823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84856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44BFB864-E01F-671E-8D6C-B9636727F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614D4-E416-33B9-5B0C-89F44F69D396}"/>
              </a:ext>
            </a:extLst>
          </p:cNvPr>
          <p:cNvSpPr/>
          <p:nvPr userDrawn="1"/>
        </p:nvSpPr>
        <p:spPr bwMode="auto">
          <a:xfrm>
            <a:off x="0" y="0"/>
            <a:ext cx="12192000" cy="6564311"/>
          </a:xfrm>
          <a:prstGeom prst="rect">
            <a:avLst/>
          </a:prstGeom>
          <a:gradFill flip="none" rotWithShape="1">
            <a:gsLst>
              <a:gs pos="0">
                <a:srgbClr val="EAD9C7"/>
              </a:gs>
              <a:gs pos="100000">
                <a:srgbClr val="FBEEDF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5697-73FE-F7BE-B05F-7C9E51006214}"/>
              </a:ext>
            </a:extLst>
          </p:cNvPr>
          <p:cNvSpPr/>
          <p:nvPr userDrawn="1"/>
        </p:nvSpPr>
        <p:spPr bwMode="auto">
          <a:xfrm>
            <a:off x="0" y="6564312"/>
            <a:ext cx="12192000" cy="293687"/>
          </a:xfrm>
          <a:prstGeom prst="rect">
            <a:avLst/>
          </a:prstGeom>
          <a:gradFill>
            <a:gsLst>
              <a:gs pos="27119">
                <a:srgbClr val="2CB4FE"/>
              </a:gs>
              <a:gs pos="75696">
                <a:srgbClr val="EE8AAE"/>
              </a:gs>
              <a:gs pos="50500">
                <a:srgbClr val="BC6EFF"/>
              </a:gs>
              <a:gs pos="0">
                <a:srgbClr val="0078D6"/>
              </a:gs>
              <a:gs pos="100000">
                <a:srgbClr val="FEA875"/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D1A3DD17-8082-B8D4-4D86-B6AD0E928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1006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6891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6E8195-D393-65EF-4BCD-CB5589F47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69212" y="2017713"/>
            <a:ext cx="11051288" cy="4546600"/>
          </a:xfrm>
          <a:prstGeom prst="roundRect">
            <a:avLst>
              <a:gd name="adj" fmla="val 182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cs typeface="Segoe UI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1EBDF3-1EAD-59C9-82E2-0727C3BA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D9EF03-805E-C448-349D-E21FAE3B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E3C0A6-C50F-5107-5122-9E43D4DEF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2DAD4-398E-9780-B6B5-AC9B27FE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31990F-B88A-B38F-1EE2-8044C4CD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2109153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91BC-74B7-F736-60D3-E3778BBD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6065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6CF17F-D6D4-E256-AFB8-D340C9D7E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285262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7B6C3-BC2C-B3DA-53F9-DFF65D7F6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044592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0459CA-7362-F750-E0C3-EB9CBEB85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236560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DB45E-7282-27B9-3FF6-07CB2AB58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428531" y="4103524"/>
            <a:ext cx="2100530" cy="1902931"/>
          </a:xfrm>
          <a:prstGeom prst="roundRect">
            <a:avLst>
              <a:gd name="adj" fmla="val 25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CED40-B553-E4BB-FECB-00EA38C7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703B-ABC9-3827-3CEB-9A18933B4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263" y="970418"/>
            <a:ext cx="11018520" cy="341632"/>
          </a:xfrm>
        </p:spPr>
        <p:txBody>
          <a:bodyPr tIns="64008"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1A8BE64-26D5-110B-E7B8-57D40F813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1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AFD9666-BA1F-1A55-D5F2-8207C8637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65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CD59BAA-9A89-F554-C2C9-E5956E6AC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598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4762B395-7436-0EBE-023F-E61C3815D6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262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Picture Placeholder 38">
            <a:extLst>
              <a:ext uri="{FF2B5EF4-FFF2-40B4-BE49-F238E27FC236}">
                <a16:creationId xmlns:a16="http://schemas.microsoft.com/office/drawing/2014/main" id="{1DF8C4C4-9363-BD72-4061-0FE3A721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795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3205383C-E640-9C43-BBE3-6548F6C16D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459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Picture Placeholder 38">
            <a:extLst>
              <a:ext uri="{FF2B5EF4-FFF2-40B4-BE49-F238E27FC236}">
                <a16:creationId xmlns:a16="http://schemas.microsoft.com/office/drawing/2014/main" id="{F5264230-D491-A947-2B02-7549C12BD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89924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83FFE36A-B65C-36D1-50FA-84975B9501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6562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Picture Placeholder 38">
            <a:extLst>
              <a:ext uri="{FF2B5EF4-FFF2-40B4-BE49-F238E27FC236}">
                <a16:creationId xmlns:a16="http://schemas.microsoft.com/office/drawing/2014/main" id="{D10DDE0F-DDD6-8985-C134-D30E303E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81893" y="2162269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4" name="Text Placeholder 49">
            <a:extLst>
              <a:ext uri="{FF2B5EF4-FFF2-40B4-BE49-F238E27FC236}">
                <a16:creationId xmlns:a16="http://schemas.microsoft.com/office/drawing/2014/main" id="{B0B8C83F-D723-074F-4D60-EB622E9265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28531" y="350884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Picture Placeholder 38">
            <a:extLst>
              <a:ext uri="{FF2B5EF4-FFF2-40B4-BE49-F238E27FC236}">
                <a16:creationId xmlns:a16="http://schemas.microsoft.com/office/drawing/2014/main" id="{44146360-AA50-42B8-4C23-99087FBA7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01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7" name="Text Placeholder 49">
            <a:extLst>
              <a:ext uri="{FF2B5EF4-FFF2-40B4-BE49-F238E27FC236}">
                <a16:creationId xmlns:a16="http://schemas.microsoft.com/office/drawing/2014/main" id="{3A7AB0A0-571F-C741-747C-5004407B27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65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Picture Placeholder 38">
            <a:extLst>
              <a:ext uri="{FF2B5EF4-FFF2-40B4-BE49-F238E27FC236}">
                <a16:creationId xmlns:a16="http://schemas.microsoft.com/office/drawing/2014/main" id="{8097C154-3000-38A4-7A58-A1C942B0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598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8" name="Text Placeholder 49">
            <a:extLst>
              <a:ext uri="{FF2B5EF4-FFF2-40B4-BE49-F238E27FC236}">
                <a16:creationId xmlns:a16="http://schemas.microsoft.com/office/drawing/2014/main" id="{91E52243-9BC0-CA9D-725D-DBCC97CB37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262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Picture Placeholder 38">
            <a:extLst>
              <a:ext uri="{FF2B5EF4-FFF2-40B4-BE49-F238E27FC236}">
                <a16:creationId xmlns:a16="http://schemas.microsoft.com/office/drawing/2014/main" id="{A2B4C4F8-D707-2532-41CE-B0871B16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9795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8B458CAD-793E-2B73-F280-05686F48F7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459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Picture Placeholder 38">
            <a:extLst>
              <a:ext uri="{FF2B5EF4-FFF2-40B4-BE49-F238E27FC236}">
                <a16:creationId xmlns:a16="http://schemas.microsoft.com/office/drawing/2014/main" id="{96922D12-B74C-04DA-A33D-6E851E1A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89924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7531DEE9-658C-C216-9CE7-5F3C959CE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6562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Picture Placeholder 38">
            <a:extLst>
              <a:ext uri="{FF2B5EF4-FFF2-40B4-BE49-F238E27FC236}">
                <a16:creationId xmlns:a16="http://schemas.microsoft.com/office/drawing/2014/main" id="{5F242046-F942-FB96-2DBC-3467ED78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481893" y="4156640"/>
            <a:ext cx="1993807" cy="1280760"/>
          </a:xfrm>
          <a:prstGeom prst="roundRect">
            <a:avLst>
              <a:gd name="adj" fmla="val 4954"/>
            </a:avLst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5857BA17-B1A2-A357-E948-A0FCBF642A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28531" y="5507235"/>
            <a:ext cx="2100530" cy="43133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AD907128-7FD4-03B2-9D76-E4BC39752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4014" y="6074347"/>
            <a:ext cx="10761687" cy="393047"/>
          </a:xfrm>
          <a:noFill/>
        </p:spPr>
        <p:txBody>
          <a:bodyPr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kern="1200" spc="0" baseline="0" dirty="0">
                <a:solidFill>
                  <a:schemeClr val="tx1"/>
                </a:solidFill>
                <a:latin typeface="+mj-lt"/>
                <a:ea typeface="+mn-ea"/>
                <a:cs typeface="Segoe Sans Display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7616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60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64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965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227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2">
    <p:bg>
      <p:bgPr>
        <a:gradFill>
          <a:gsLst>
            <a:gs pos="46000">
              <a:srgbClr val="F9F0EA"/>
            </a:gs>
            <a:gs pos="99000">
              <a:srgbClr val="F4EAE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0350C-54ED-1D42-705C-797F15D1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48730">
            <a:off x="-1884876" y="653248"/>
            <a:ext cx="8451704" cy="4959292"/>
          </a:xfrm>
          <a:custGeom>
            <a:avLst/>
            <a:gdLst>
              <a:gd name="connsiteX0" fmla="*/ 6329580 w 8451704"/>
              <a:gd name="connsiteY0" fmla="*/ 0 h 4959292"/>
              <a:gd name="connsiteX1" fmla="*/ 8451704 w 8451704"/>
              <a:gd name="connsiteY1" fmla="*/ 3129009 h 4959292"/>
              <a:gd name="connsiteX2" fmla="*/ 8451704 w 8451704"/>
              <a:gd name="connsiteY2" fmla="*/ 4959292 h 4959292"/>
              <a:gd name="connsiteX3" fmla="*/ 1406557 w 8451704"/>
              <a:gd name="connsiteY3" fmla="*/ 4959292 h 4959292"/>
              <a:gd name="connsiteX4" fmla="*/ 0 w 8451704"/>
              <a:gd name="connsiteY4" fmla="*/ 2885366 h 4959292"/>
              <a:gd name="connsiteX5" fmla="*/ 0 w 8451704"/>
              <a:gd name="connsiteY5" fmla="*/ 2517078 h 4959292"/>
              <a:gd name="connsiteX6" fmla="*/ 3711357 w 8451704"/>
              <a:gd name="connsiteY6" fmla="*/ 0 h 495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1704" h="4959292">
                <a:moveTo>
                  <a:pt x="6329580" y="0"/>
                </a:moveTo>
                <a:lnTo>
                  <a:pt x="8451704" y="3129009"/>
                </a:lnTo>
                <a:lnTo>
                  <a:pt x="8451704" y="4959292"/>
                </a:lnTo>
                <a:lnTo>
                  <a:pt x="1406557" y="4959292"/>
                </a:lnTo>
                <a:lnTo>
                  <a:pt x="0" y="2885366"/>
                </a:lnTo>
                <a:lnTo>
                  <a:pt x="0" y="2517078"/>
                </a:lnTo>
                <a:lnTo>
                  <a:pt x="371135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124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190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579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9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219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9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774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B2449-29BC-FA3D-8E8C-DCCEE8B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055582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7774D-1453-C661-5957-7210124A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7542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BBD857-1C5D-A9EC-6138-4D19D626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758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ird white half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0EFB98-FEF2-A880-2A92-457CD483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080" y="0"/>
            <a:ext cx="4356100" cy="6858000"/>
          </a:xfrm>
          <a:prstGeom prst="rect">
            <a:avLst/>
          </a:prstGeom>
          <a:gradFill flip="none" rotWithShape="1">
            <a:gsLst>
              <a:gs pos="11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4816" y="1446836"/>
            <a:ext cx="3418450" cy="4171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None/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1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B9A94C-F8F8-2A22-B125-7808DDC9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6" y="510988"/>
            <a:ext cx="3418450" cy="86177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Eyebrow placeholder">
            <a:extLst>
              <a:ext uri="{FF2B5EF4-FFF2-40B4-BE49-F238E27FC236}">
                <a16:creationId xmlns:a16="http://schemas.microsoft.com/office/drawing/2014/main" id="{B0B136DF-1567-C57A-E4C1-C541F62F7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16" y="246888"/>
            <a:ext cx="3418450" cy="2462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364C5BA-B05D-814C-10DF-3F8EFD0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6200000">
            <a:off x="10952834" y="-649307"/>
            <a:ext cx="430211" cy="20481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  <p:txBody>
          <a:bodyPr rot="0" spcFirstLastPara="0" vertOverflow="overflow" horzOverflow="overflow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9" name="Eyebrow placeholder">
            <a:extLst>
              <a:ext uri="{FF2B5EF4-FFF2-40B4-BE49-F238E27FC236}">
                <a16:creationId xmlns:a16="http://schemas.microsoft.com/office/drawing/2014/main" id="{E5007553-2304-3B37-0313-3D47AD44AC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2855" y="282422"/>
            <a:ext cx="3418450" cy="184666"/>
          </a:xfrm>
        </p:spPr>
        <p:txBody>
          <a:bodyPr/>
          <a:lstStyle>
            <a:lvl1pPr marL="0" indent="0" algn="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200" b="0" i="0" kern="1200" cap="none" spc="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Eyebrow placeholder">
            <a:extLst>
              <a:ext uri="{FF2B5EF4-FFF2-40B4-BE49-F238E27FC236}">
                <a16:creationId xmlns:a16="http://schemas.microsoft.com/office/drawing/2014/main" id="{1489D108-D367-5F79-4C8D-1D50209548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8900" y="251645"/>
            <a:ext cx="1859280" cy="246221"/>
          </a:xfrm>
        </p:spPr>
        <p:txBody>
          <a:bodyPr/>
          <a:lstStyle>
            <a:lvl1pPr marL="0" indent="0"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10257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348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3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3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3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1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3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2.xml"/><Relationship Id="rId16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3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  <p:sldLayoutId id="2147483961" r:id="rId19"/>
    <p:sldLayoutId id="2147483962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E569D0-DE44-76CA-588D-A3571EC19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Copilot Scavenger Hunt Challenge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0BF307-37DC-F410-02E6-F027994F88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D1141-55CB-1707-2654-F4E512746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8D423DBE-67FE-D05E-9CD5-335A575A9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V="1">
            <a:off x="1349370" y="87311"/>
            <a:ext cx="4832352" cy="7531107"/>
          </a:xfrm>
          <a:prstGeom prst="round2SameRect">
            <a:avLst>
              <a:gd name="adj1" fmla="val 2918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47978AC6-2940-5340-86D6-D3DDC2A26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 flipH="1" flipV="1">
            <a:off x="7527922" y="1604964"/>
            <a:ext cx="4832352" cy="4495804"/>
          </a:xfrm>
          <a:prstGeom prst="round2SameRect">
            <a:avLst>
              <a:gd name="adj1" fmla="val 3119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B6DB3-09C2-F3FA-FDA5-CBF91740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4885"/>
          </a:xfrm>
        </p:spPr>
        <p:txBody>
          <a:bodyPr/>
          <a:lstStyle/>
          <a:p>
            <a:r>
              <a:rPr lang="en-US" dirty="0">
                <a:cs typeface="Segoe Sans Display"/>
              </a:rPr>
              <a:t>Challenge #6: </a:t>
            </a:r>
            <a:r>
              <a:rPr lang="en-US" dirty="0">
                <a:latin typeface="Segoe Sans Display Semibold"/>
                <a:cs typeface="Segoe Sans Display"/>
              </a:rPr>
              <a:t>Craft a well thought out prompt</a:t>
            </a:r>
            <a:endParaRPr lang="en-US" dirty="0">
              <a:solidFill>
                <a:srgbClr val="091F2C"/>
              </a:solidFill>
              <a:latin typeface="Segoe Sans Display Semibold"/>
              <a:cs typeface="Segoe Sans Display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2FF80-B835-C80C-422E-CA4AEB8ACE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263" y="970418"/>
            <a:ext cx="11018520" cy="341632"/>
          </a:xfrm>
        </p:spPr>
        <p:txBody>
          <a:bodyPr vert="horz" wrap="square" lIns="0" tIns="64008" rIns="0" bIns="0" rtlCol="0" anchor="t">
            <a:normAutofit/>
          </a:bodyPr>
          <a:lstStyle/>
          <a:p>
            <a:r>
              <a:rPr lang="en-US" dirty="0">
                <a:cs typeface="Segoe Sans Display"/>
              </a:rPr>
              <a:t>Use the Prompt Coach agent to create a prompt that meets your goals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4132C3-AFB4-A7E2-907F-9DBB7F6502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E9F569-F2DB-3B4D-A6F1-41FB94BA790F}"/>
              </a:ext>
            </a:extLst>
          </p:cNvPr>
          <p:cNvSpPr txBox="1"/>
          <p:nvPr/>
        </p:nvSpPr>
        <p:spPr>
          <a:xfrm>
            <a:off x="1057728" y="1713376"/>
            <a:ext cx="6314619" cy="80021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Copilot Chat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Make sure you use the “work” tab on the top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BFD37C-85B0-4C6D-7CFA-A5ED0F1C34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468769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D349B6-507E-759A-F588-9AB2710561F8}"/>
              </a:ext>
            </a:extLst>
          </p:cNvPr>
          <p:cNvSpPr txBox="1"/>
          <p:nvPr/>
        </p:nvSpPr>
        <p:spPr>
          <a:xfrm>
            <a:off x="1057728" y="2480944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Go to the side pane on the right, and select Prompt Coach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AC0FAC-F9EB-7555-F6B8-866C2D365E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80465" y="3057042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6FDF1-2361-7DCB-D799-2CCC6135CCF7}"/>
              </a:ext>
            </a:extLst>
          </p:cNvPr>
          <p:cNvSpPr txBox="1"/>
          <p:nvPr/>
        </p:nvSpPr>
        <p:spPr>
          <a:xfrm>
            <a:off x="1066693" y="3069217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Use this prompt: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CC919E-06CA-A9AD-B4B7-AF83D0E60037}"/>
              </a:ext>
            </a:extLst>
          </p:cNvPr>
          <p:cNvSpPr/>
          <p:nvPr/>
        </p:nvSpPr>
        <p:spPr bwMode="auto">
          <a:xfrm>
            <a:off x="1066693" y="3474634"/>
            <a:ext cx="6314619" cy="732054"/>
          </a:xfrm>
          <a:prstGeom prst="roundRect">
            <a:avLst>
              <a:gd name="adj" fmla="val 496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/>
                <a:sym typeface="Wingdings" panose="05000000000000000000" pitchFamily="2" charset="2"/>
              </a:rPr>
              <a:t>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lt"/>
                <a:cs typeface="Segoe Sans Display"/>
                <a:sym typeface="Wingdings" panose="05000000000000000000" pitchFamily="2" charset="2"/>
              </a:rPr>
              <a:t>Catch me up on everything I missed in the last two weeks, especially messages from my manager.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/>
                <a:sym typeface="Wingdings" panose="05000000000000000000" pitchFamily="2" charset="2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880640-8909-E014-85EA-24FDEFBEA0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89429" y="4455240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45778-F724-40FF-93B1-D50E4C0AF63E}"/>
              </a:ext>
            </a:extLst>
          </p:cNvPr>
          <p:cNvSpPr txBox="1"/>
          <p:nvPr/>
        </p:nvSpPr>
        <p:spPr>
          <a:xfrm>
            <a:off x="1057727" y="5301133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Take a screenshot of Copilot’s response and paste it in box 6 on your trophy wall </a:t>
            </a:r>
          </a:p>
        </p:txBody>
      </p:sp>
      <p:pic>
        <p:nvPicPr>
          <p:cNvPr id="25" name="Picture 24" descr="Person using a laptop while seated indoors">
            <a:extLst>
              <a:ext uri="{FF2B5EF4-FFF2-40B4-BE49-F238E27FC236}">
                <a16:creationId xmlns:a16="http://schemas.microsoft.com/office/drawing/2014/main" id="{7D12C676-7FE8-65DB-E49A-E57F2B7F2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3991" y="1577400"/>
            <a:ext cx="4240212" cy="4550932"/>
          </a:xfrm>
          <a:custGeom>
            <a:avLst/>
            <a:gdLst>
              <a:gd name="connsiteX0" fmla="*/ 74967 w 4240212"/>
              <a:gd name="connsiteY0" fmla="*/ 0 h 4550932"/>
              <a:gd name="connsiteX1" fmla="*/ 4165245 w 4240212"/>
              <a:gd name="connsiteY1" fmla="*/ 0 h 4550932"/>
              <a:gd name="connsiteX2" fmla="*/ 4240212 w 4240212"/>
              <a:gd name="connsiteY2" fmla="*/ 74967 h 4550932"/>
              <a:gd name="connsiteX3" fmla="*/ 4240212 w 4240212"/>
              <a:gd name="connsiteY3" fmla="*/ 4475965 h 4550932"/>
              <a:gd name="connsiteX4" fmla="*/ 4165245 w 4240212"/>
              <a:gd name="connsiteY4" fmla="*/ 4550932 h 4550932"/>
              <a:gd name="connsiteX5" fmla="*/ 74967 w 4240212"/>
              <a:gd name="connsiteY5" fmla="*/ 4550932 h 4550932"/>
              <a:gd name="connsiteX6" fmla="*/ 0 w 4240212"/>
              <a:gd name="connsiteY6" fmla="*/ 4475965 h 4550932"/>
              <a:gd name="connsiteX7" fmla="*/ 0 w 4240212"/>
              <a:gd name="connsiteY7" fmla="*/ 74967 h 4550932"/>
              <a:gd name="connsiteX8" fmla="*/ 74967 w 4240212"/>
              <a:gd name="connsiteY8" fmla="*/ 0 h 455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0212" h="4550932">
                <a:moveTo>
                  <a:pt x="74967" y="0"/>
                </a:moveTo>
                <a:lnTo>
                  <a:pt x="4165245" y="0"/>
                </a:lnTo>
                <a:cubicBezTo>
                  <a:pt x="4206648" y="0"/>
                  <a:pt x="4240212" y="33564"/>
                  <a:pt x="4240212" y="74967"/>
                </a:cubicBezTo>
                <a:lnTo>
                  <a:pt x="4240212" y="4475965"/>
                </a:lnTo>
                <a:cubicBezTo>
                  <a:pt x="4240212" y="4517368"/>
                  <a:pt x="4206648" y="4550932"/>
                  <a:pt x="4165245" y="4550932"/>
                </a:cubicBezTo>
                <a:lnTo>
                  <a:pt x="74967" y="4550932"/>
                </a:lnTo>
                <a:cubicBezTo>
                  <a:pt x="33564" y="4550932"/>
                  <a:pt x="0" y="4517368"/>
                  <a:pt x="0" y="4475965"/>
                </a:cubicBezTo>
                <a:lnTo>
                  <a:pt x="0" y="74967"/>
                </a:lnTo>
                <a:cubicBezTo>
                  <a:pt x="0" y="33564"/>
                  <a:pt x="33564" y="0"/>
                  <a:pt x="74967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8875D-18C1-DCF5-376C-B3CCF49808BE}"/>
              </a:ext>
            </a:extLst>
          </p:cNvPr>
          <p:cNvSpPr txBox="1"/>
          <p:nvPr/>
        </p:nvSpPr>
        <p:spPr>
          <a:xfrm>
            <a:off x="1057728" y="4480073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Next answer the questions about prompt coach, to make this prompt even better.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680864-B6F7-AC72-43A0-C9FE3B0AF0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499" y="5271028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/>
              </a:rPr>
              <a:t>5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408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4BA6-35DB-886F-1E94-71B40D487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60078A79-A774-2573-4451-450555AD1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V="1">
            <a:off x="1349370" y="87311"/>
            <a:ext cx="4832352" cy="7531107"/>
          </a:xfrm>
          <a:prstGeom prst="round2SameRect">
            <a:avLst>
              <a:gd name="adj1" fmla="val 2918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F88AF20-33A2-7399-AD12-8509EC2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 flipH="1" flipV="1">
            <a:off x="7527922" y="1604964"/>
            <a:ext cx="4832352" cy="4495804"/>
          </a:xfrm>
          <a:prstGeom prst="round2SameRect">
            <a:avLst>
              <a:gd name="adj1" fmla="val 3119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3338B-D0FB-4288-3B52-D1AA483D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#7: Brainstorm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97184-13F1-CED7-F51A-9CFC75B83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Copilot Chat to brainstorm ideas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B610EB-BA65-B191-2227-DFD2505722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85F06F-3B40-E49E-6C52-D3713E1C58DC}"/>
              </a:ext>
            </a:extLst>
          </p:cNvPr>
          <p:cNvSpPr txBox="1"/>
          <p:nvPr/>
        </p:nvSpPr>
        <p:spPr>
          <a:xfrm>
            <a:off x="1057728" y="171337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Open Copilot Chat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071245-FAFF-2F43-B091-27BB2E8F3F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26258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04C81-3C72-9361-4A0A-3AC708D893CB}"/>
              </a:ext>
            </a:extLst>
          </p:cNvPr>
          <p:cNvSpPr txBox="1"/>
          <p:nvPr/>
        </p:nvSpPr>
        <p:spPr>
          <a:xfrm>
            <a:off x="1057728" y="2274756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Choose one of these prompts to brainstorm ideas with Copilot. You can also create your own prompt: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664D4E3-8AB7-C7DF-EA75-D9E4644BF128}"/>
              </a:ext>
            </a:extLst>
          </p:cNvPr>
          <p:cNvSpPr/>
          <p:nvPr/>
        </p:nvSpPr>
        <p:spPr bwMode="auto">
          <a:xfrm>
            <a:off x="1057728" y="2953223"/>
            <a:ext cx="6314619" cy="686876"/>
          </a:xfrm>
          <a:prstGeom prst="roundRect">
            <a:avLst>
              <a:gd name="adj" fmla="val 84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“Give me 5 creative ideas for remote team building exercises for my team of [insert number] people.”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CDC0DB8-028C-09B5-70EA-CF3B02308138}"/>
              </a:ext>
            </a:extLst>
          </p:cNvPr>
          <p:cNvSpPr/>
          <p:nvPr/>
        </p:nvSpPr>
        <p:spPr bwMode="auto">
          <a:xfrm>
            <a:off x="1057728" y="3731097"/>
            <a:ext cx="6314619" cy="686876"/>
          </a:xfrm>
          <a:prstGeom prst="roundRect">
            <a:avLst>
              <a:gd name="adj" fmla="val 84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“Based on this presentation /[select PowerPoint deck], give me 10 ideas for a creative name for this campaign.”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954F808-55ED-B6FF-502F-0488F8CAF068}"/>
              </a:ext>
            </a:extLst>
          </p:cNvPr>
          <p:cNvSpPr/>
          <p:nvPr/>
        </p:nvSpPr>
        <p:spPr bwMode="auto">
          <a:xfrm>
            <a:off x="1057728" y="4508972"/>
            <a:ext cx="6314619" cy="686876"/>
          </a:xfrm>
          <a:prstGeom prst="roundRect">
            <a:avLst>
              <a:gd name="adj" fmla="val 84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“Look through this survey data /[select Excel sheet] and brainstorm 5 actionable takeaways based on the responses.”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6166C8-8DA7-B5EE-9524-776F357C88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5380756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0BA5C1-2061-2CE6-0098-631B79C373A8}"/>
              </a:ext>
            </a:extLst>
          </p:cNvPr>
          <p:cNvSpPr txBox="1"/>
          <p:nvPr/>
        </p:nvSpPr>
        <p:spPr>
          <a:xfrm>
            <a:off x="1057727" y="5392931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Copilot’s response and paste it in box 7 on your trophy wall </a:t>
            </a:r>
          </a:p>
        </p:txBody>
      </p:sp>
      <p:pic>
        <p:nvPicPr>
          <p:cNvPr id="25" name="Picture 24" descr="Two people sitting at a desk, collaborating on a laptop in a bright, naturally lit room">
            <a:extLst>
              <a:ext uri="{FF2B5EF4-FFF2-40B4-BE49-F238E27FC236}">
                <a16:creationId xmlns:a16="http://schemas.microsoft.com/office/drawing/2014/main" id="{B06BD921-4B0C-1685-EEEB-515713397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3991" y="1577400"/>
            <a:ext cx="4240212" cy="4550932"/>
          </a:xfrm>
          <a:custGeom>
            <a:avLst/>
            <a:gdLst>
              <a:gd name="connsiteX0" fmla="*/ 74967 w 4240212"/>
              <a:gd name="connsiteY0" fmla="*/ 0 h 4550932"/>
              <a:gd name="connsiteX1" fmla="*/ 4165245 w 4240212"/>
              <a:gd name="connsiteY1" fmla="*/ 0 h 4550932"/>
              <a:gd name="connsiteX2" fmla="*/ 4240212 w 4240212"/>
              <a:gd name="connsiteY2" fmla="*/ 74967 h 4550932"/>
              <a:gd name="connsiteX3" fmla="*/ 4240212 w 4240212"/>
              <a:gd name="connsiteY3" fmla="*/ 4475965 h 4550932"/>
              <a:gd name="connsiteX4" fmla="*/ 4165245 w 4240212"/>
              <a:gd name="connsiteY4" fmla="*/ 4550932 h 4550932"/>
              <a:gd name="connsiteX5" fmla="*/ 74967 w 4240212"/>
              <a:gd name="connsiteY5" fmla="*/ 4550932 h 4550932"/>
              <a:gd name="connsiteX6" fmla="*/ 0 w 4240212"/>
              <a:gd name="connsiteY6" fmla="*/ 4475965 h 4550932"/>
              <a:gd name="connsiteX7" fmla="*/ 0 w 4240212"/>
              <a:gd name="connsiteY7" fmla="*/ 74967 h 4550932"/>
              <a:gd name="connsiteX8" fmla="*/ 74967 w 4240212"/>
              <a:gd name="connsiteY8" fmla="*/ 0 h 455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0212" h="4550932">
                <a:moveTo>
                  <a:pt x="74967" y="0"/>
                </a:moveTo>
                <a:lnTo>
                  <a:pt x="4165245" y="0"/>
                </a:lnTo>
                <a:cubicBezTo>
                  <a:pt x="4206648" y="0"/>
                  <a:pt x="4240212" y="33564"/>
                  <a:pt x="4240212" y="74967"/>
                </a:cubicBezTo>
                <a:lnTo>
                  <a:pt x="4240212" y="4475965"/>
                </a:lnTo>
                <a:cubicBezTo>
                  <a:pt x="4240212" y="4517368"/>
                  <a:pt x="4206648" y="4550932"/>
                  <a:pt x="4165245" y="4550932"/>
                </a:cubicBezTo>
                <a:lnTo>
                  <a:pt x="74967" y="4550932"/>
                </a:lnTo>
                <a:cubicBezTo>
                  <a:pt x="33564" y="4550932"/>
                  <a:pt x="0" y="4517368"/>
                  <a:pt x="0" y="4475965"/>
                </a:cubicBezTo>
                <a:lnTo>
                  <a:pt x="0" y="74967"/>
                </a:lnTo>
                <a:cubicBezTo>
                  <a:pt x="0" y="33564"/>
                  <a:pt x="33564" y="0"/>
                  <a:pt x="749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24272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0F06C-3ABE-9946-7C7D-63FDC5474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22B0146C-2F2D-6E72-32CA-589A4F3A3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V="1">
            <a:off x="1349370" y="87311"/>
            <a:ext cx="4832352" cy="7531107"/>
          </a:xfrm>
          <a:prstGeom prst="round2SameRect">
            <a:avLst>
              <a:gd name="adj1" fmla="val 2918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B7C6734F-98E4-EDC4-1111-4C22D12E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 flipH="1" flipV="1">
            <a:off x="7527922" y="1604964"/>
            <a:ext cx="4832352" cy="4495804"/>
          </a:xfrm>
          <a:prstGeom prst="round2SameRect">
            <a:avLst>
              <a:gd name="adj1" fmla="val 3119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41138-5C4E-75F5-C9D8-A6EF42E7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/>
          <a:p>
            <a:r>
              <a:rPr lang="en-US" dirty="0"/>
              <a:t>Challenge #8: Turn a doc into a deck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7CB1E-F2F2-B691-AFFF-4B001E40D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263" y="970418"/>
            <a:ext cx="11018520" cy="341632"/>
          </a:xfrm>
        </p:spPr>
        <p:txBody>
          <a:bodyPr>
            <a:normAutofit/>
          </a:bodyPr>
          <a:lstStyle/>
          <a:p>
            <a:r>
              <a:rPr lang="en-US" dirty="0"/>
              <a:t>Use Copilot in PowerPoint to turn a document into a presentation</a:t>
            </a: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39C05F-5069-6148-4076-A46E4E8498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C18A2-80AC-D291-4753-3BBC64F5BA3C}"/>
              </a:ext>
            </a:extLst>
          </p:cNvPr>
          <p:cNvSpPr txBox="1"/>
          <p:nvPr/>
        </p:nvSpPr>
        <p:spPr>
          <a:xfrm>
            <a:off x="1057728" y="171337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Open Microsoft PowerPoint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5885A5-C216-9C81-FE5E-49C30D40EE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26258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5E32CB-2739-1C7E-F51C-4D060FD7422C}"/>
              </a:ext>
            </a:extLst>
          </p:cNvPr>
          <p:cNvSpPr txBox="1"/>
          <p:nvPr/>
        </p:nvSpPr>
        <p:spPr>
          <a:xfrm>
            <a:off x="1057728" y="227475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Click on the Copilot icon in the top right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155B14-9355-783B-2974-D272DBF8B3C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823960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92640-F075-5BDB-E43A-915A253FCA61}"/>
              </a:ext>
            </a:extLst>
          </p:cNvPr>
          <p:cNvSpPr txBox="1"/>
          <p:nvPr/>
        </p:nvSpPr>
        <p:spPr>
          <a:xfrm>
            <a:off x="1057728" y="2836135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Use this prompt: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98B914-9E18-78D4-F6FB-E0145C98D12F}"/>
              </a:ext>
            </a:extLst>
          </p:cNvPr>
          <p:cNvSpPr/>
          <p:nvPr/>
        </p:nvSpPr>
        <p:spPr bwMode="auto">
          <a:xfrm>
            <a:off x="1057728" y="3241552"/>
            <a:ext cx="6314619" cy="686876"/>
          </a:xfrm>
          <a:prstGeom prst="roundRect">
            <a:avLst>
              <a:gd name="adj" fmla="val 84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“Create a deck based on /[select Word document] using our brand guidelines.”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DA0969-BFAD-CFB4-A028-7CB79AFFE7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131002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F929-3B3E-1EFD-B4BB-A0E9037BF7CE}"/>
              </a:ext>
            </a:extLst>
          </p:cNvPr>
          <p:cNvSpPr txBox="1"/>
          <p:nvPr/>
        </p:nvSpPr>
        <p:spPr>
          <a:xfrm>
            <a:off x="1057727" y="4143177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the deck and paste it in box 8 on your trophy wall </a:t>
            </a:r>
          </a:p>
        </p:txBody>
      </p:sp>
      <p:pic>
        <p:nvPicPr>
          <p:cNvPr id="28" name="Picture 27" descr="Person working on a laptop connected with a monitor">
            <a:extLst>
              <a:ext uri="{FF2B5EF4-FFF2-40B4-BE49-F238E27FC236}">
                <a16:creationId xmlns:a16="http://schemas.microsoft.com/office/drawing/2014/main" id="{A1A66BBA-775A-7DB4-194B-7B20BAC0F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3991" y="1577400"/>
            <a:ext cx="4240212" cy="4550932"/>
          </a:xfrm>
          <a:custGeom>
            <a:avLst/>
            <a:gdLst>
              <a:gd name="connsiteX0" fmla="*/ 74967 w 4240212"/>
              <a:gd name="connsiteY0" fmla="*/ 0 h 4550932"/>
              <a:gd name="connsiteX1" fmla="*/ 4165245 w 4240212"/>
              <a:gd name="connsiteY1" fmla="*/ 0 h 4550932"/>
              <a:gd name="connsiteX2" fmla="*/ 4240212 w 4240212"/>
              <a:gd name="connsiteY2" fmla="*/ 74967 h 4550932"/>
              <a:gd name="connsiteX3" fmla="*/ 4240212 w 4240212"/>
              <a:gd name="connsiteY3" fmla="*/ 4475965 h 4550932"/>
              <a:gd name="connsiteX4" fmla="*/ 4165245 w 4240212"/>
              <a:gd name="connsiteY4" fmla="*/ 4550932 h 4550932"/>
              <a:gd name="connsiteX5" fmla="*/ 74967 w 4240212"/>
              <a:gd name="connsiteY5" fmla="*/ 4550932 h 4550932"/>
              <a:gd name="connsiteX6" fmla="*/ 0 w 4240212"/>
              <a:gd name="connsiteY6" fmla="*/ 4475965 h 4550932"/>
              <a:gd name="connsiteX7" fmla="*/ 0 w 4240212"/>
              <a:gd name="connsiteY7" fmla="*/ 74967 h 4550932"/>
              <a:gd name="connsiteX8" fmla="*/ 74967 w 4240212"/>
              <a:gd name="connsiteY8" fmla="*/ 0 h 455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0212" h="4550932">
                <a:moveTo>
                  <a:pt x="74967" y="0"/>
                </a:moveTo>
                <a:lnTo>
                  <a:pt x="4165245" y="0"/>
                </a:lnTo>
                <a:cubicBezTo>
                  <a:pt x="4206648" y="0"/>
                  <a:pt x="4240212" y="33564"/>
                  <a:pt x="4240212" y="74967"/>
                </a:cubicBezTo>
                <a:lnTo>
                  <a:pt x="4240212" y="4475965"/>
                </a:lnTo>
                <a:cubicBezTo>
                  <a:pt x="4240212" y="4517368"/>
                  <a:pt x="4206648" y="4550932"/>
                  <a:pt x="4165245" y="4550932"/>
                </a:cubicBezTo>
                <a:lnTo>
                  <a:pt x="74967" y="4550932"/>
                </a:lnTo>
                <a:cubicBezTo>
                  <a:pt x="33564" y="4550932"/>
                  <a:pt x="0" y="4517368"/>
                  <a:pt x="0" y="4475965"/>
                </a:cubicBezTo>
                <a:lnTo>
                  <a:pt x="0" y="74967"/>
                </a:lnTo>
                <a:cubicBezTo>
                  <a:pt x="0" y="33564"/>
                  <a:pt x="33564" y="0"/>
                  <a:pt x="749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184678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D95E-B806-3D16-08C8-BA6B2C3B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642102DE-F433-D38D-D9E6-4386D7825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V="1">
            <a:off x="1349370" y="87311"/>
            <a:ext cx="4832352" cy="7531107"/>
          </a:xfrm>
          <a:prstGeom prst="round2SameRect">
            <a:avLst>
              <a:gd name="adj1" fmla="val 2918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B97234C6-86CD-D0A9-C04A-BC83207E9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 flipH="1" flipV="1">
            <a:off x="7527922" y="1604964"/>
            <a:ext cx="4832352" cy="4495804"/>
          </a:xfrm>
          <a:prstGeom prst="round2SameRect">
            <a:avLst>
              <a:gd name="adj1" fmla="val 3119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9F298-7C2A-46A5-CF8B-580CFBEF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/>
          <a:p>
            <a:r>
              <a:rPr lang="en-US" dirty="0"/>
              <a:t>Challenge #9: Analyze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06DCB-9DD6-6369-AB01-198B421E8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263" y="970418"/>
            <a:ext cx="11018520" cy="341632"/>
          </a:xfrm>
        </p:spPr>
        <p:txBody>
          <a:bodyPr>
            <a:normAutofit/>
          </a:bodyPr>
          <a:lstStyle/>
          <a:p>
            <a:r>
              <a:rPr lang="en-US" dirty="0"/>
              <a:t>Use Copilot in Excel to easily analyze data</a:t>
            </a: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F1D2F9-53C3-1E13-C599-A213E47A9B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A3EEA-5E78-3A4F-AC91-73C51D1FBEC8}"/>
              </a:ext>
            </a:extLst>
          </p:cNvPr>
          <p:cNvSpPr txBox="1"/>
          <p:nvPr/>
        </p:nvSpPr>
        <p:spPr>
          <a:xfrm>
            <a:off x="1057728" y="1713376"/>
            <a:ext cx="6314619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an existing sheet in Microsoft Excel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For this purpose, choose a spreadsheet that has data that can be summarized, for example survey responses or performance metrics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A5168A-12C2-079D-BF81-B278B8FBA1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704038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8EF33-EE96-9F95-E8DB-9C10ED21BAF2}"/>
              </a:ext>
            </a:extLst>
          </p:cNvPr>
          <p:cNvSpPr txBox="1"/>
          <p:nvPr/>
        </p:nvSpPr>
        <p:spPr>
          <a:xfrm>
            <a:off x="1057728" y="2716213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Click into an empty cell and type this formula: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72A5D2B-0392-EAAB-0AA6-2FF054E801A9}"/>
              </a:ext>
            </a:extLst>
          </p:cNvPr>
          <p:cNvSpPr/>
          <p:nvPr/>
        </p:nvSpPr>
        <p:spPr bwMode="auto">
          <a:xfrm>
            <a:off x="1057728" y="3121630"/>
            <a:ext cx="6314619" cy="954528"/>
          </a:xfrm>
          <a:prstGeom prst="roundRect">
            <a:avLst>
              <a:gd name="adj" fmla="val 53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“=COPILOT(“summarize this data of [insert description, like customer survey responses”,[select data range you want to analyze])”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7BB49-373A-855D-43F8-03D64E7905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297379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8211F9-45FA-9FCF-571D-4B1106B0B79B}"/>
              </a:ext>
            </a:extLst>
          </p:cNvPr>
          <p:cNvSpPr txBox="1"/>
          <p:nvPr/>
        </p:nvSpPr>
        <p:spPr>
          <a:xfrm>
            <a:off x="1057727" y="4309554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Copilot’s response and paste it in box 9 on your trophy wall </a:t>
            </a:r>
          </a:p>
        </p:txBody>
      </p:sp>
      <p:pic>
        <p:nvPicPr>
          <p:cNvPr id="35" name="Picture 34" descr="Business meeting in a conference room with five people, one presenting a slide with graphs while others are seated around a table with laptops and notes">
            <a:extLst>
              <a:ext uri="{FF2B5EF4-FFF2-40B4-BE49-F238E27FC236}">
                <a16:creationId xmlns:a16="http://schemas.microsoft.com/office/drawing/2014/main" id="{C0449A16-2378-96FC-CEA3-2E3E89121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3991" y="1577400"/>
            <a:ext cx="4240212" cy="4550932"/>
          </a:xfrm>
          <a:custGeom>
            <a:avLst/>
            <a:gdLst>
              <a:gd name="connsiteX0" fmla="*/ 74967 w 4240212"/>
              <a:gd name="connsiteY0" fmla="*/ 0 h 4550932"/>
              <a:gd name="connsiteX1" fmla="*/ 4165245 w 4240212"/>
              <a:gd name="connsiteY1" fmla="*/ 0 h 4550932"/>
              <a:gd name="connsiteX2" fmla="*/ 4240212 w 4240212"/>
              <a:gd name="connsiteY2" fmla="*/ 74967 h 4550932"/>
              <a:gd name="connsiteX3" fmla="*/ 4240212 w 4240212"/>
              <a:gd name="connsiteY3" fmla="*/ 4475965 h 4550932"/>
              <a:gd name="connsiteX4" fmla="*/ 4165245 w 4240212"/>
              <a:gd name="connsiteY4" fmla="*/ 4550932 h 4550932"/>
              <a:gd name="connsiteX5" fmla="*/ 74967 w 4240212"/>
              <a:gd name="connsiteY5" fmla="*/ 4550932 h 4550932"/>
              <a:gd name="connsiteX6" fmla="*/ 0 w 4240212"/>
              <a:gd name="connsiteY6" fmla="*/ 4475965 h 4550932"/>
              <a:gd name="connsiteX7" fmla="*/ 0 w 4240212"/>
              <a:gd name="connsiteY7" fmla="*/ 74967 h 4550932"/>
              <a:gd name="connsiteX8" fmla="*/ 74967 w 4240212"/>
              <a:gd name="connsiteY8" fmla="*/ 0 h 455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0212" h="4550932">
                <a:moveTo>
                  <a:pt x="74967" y="0"/>
                </a:moveTo>
                <a:lnTo>
                  <a:pt x="4165245" y="0"/>
                </a:lnTo>
                <a:cubicBezTo>
                  <a:pt x="4206648" y="0"/>
                  <a:pt x="4240212" y="33564"/>
                  <a:pt x="4240212" y="74967"/>
                </a:cubicBezTo>
                <a:lnTo>
                  <a:pt x="4240212" y="4475965"/>
                </a:lnTo>
                <a:cubicBezTo>
                  <a:pt x="4240212" y="4517368"/>
                  <a:pt x="4206648" y="4550932"/>
                  <a:pt x="4165245" y="4550932"/>
                </a:cubicBezTo>
                <a:lnTo>
                  <a:pt x="74967" y="4550932"/>
                </a:lnTo>
                <a:cubicBezTo>
                  <a:pt x="33564" y="4550932"/>
                  <a:pt x="0" y="4517368"/>
                  <a:pt x="0" y="4475965"/>
                </a:cubicBezTo>
                <a:lnTo>
                  <a:pt x="0" y="74967"/>
                </a:lnTo>
                <a:cubicBezTo>
                  <a:pt x="0" y="33564"/>
                  <a:pt x="33564" y="0"/>
                  <a:pt x="749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31657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E0DCC-57D6-631A-F340-51445F579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FEAEABD7-2961-FEBC-6BBC-092E7901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V="1">
            <a:off x="1349370" y="87311"/>
            <a:ext cx="4832352" cy="7531107"/>
          </a:xfrm>
          <a:prstGeom prst="round2SameRect">
            <a:avLst>
              <a:gd name="adj1" fmla="val 2918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8FB05385-9037-59AE-C3BC-49CFD7F66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 flipH="1" flipV="1">
            <a:off x="7527922" y="1604964"/>
            <a:ext cx="4832352" cy="4495804"/>
          </a:xfrm>
          <a:prstGeom prst="round2SameRect">
            <a:avLst>
              <a:gd name="adj1" fmla="val 3119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7171E-6CC4-51BB-C5C2-A6DF7AE6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/>
          <a:p>
            <a:r>
              <a:rPr lang="en-US" dirty="0"/>
              <a:t>Challenge #10: Minecraft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6426D-02FA-EDAB-DD19-16490D4E04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263" y="970418"/>
            <a:ext cx="11018520" cy="341632"/>
          </a:xfrm>
        </p:spPr>
        <p:txBody>
          <a:bodyPr>
            <a:normAutofit/>
          </a:bodyPr>
          <a:lstStyle/>
          <a:p>
            <a:r>
              <a:rPr lang="en-US" dirty="0"/>
              <a:t>Use Copilot Chat to create a background image that’s uniquely yours</a:t>
            </a: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03F056-6B0F-429B-8BDE-0CCF9F32AF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5690B-7384-ADFF-D5F1-F1F0A3EB2AF7}"/>
              </a:ext>
            </a:extLst>
          </p:cNvPr>
          <p:cNvSpPr txBox="1"/>
          <p:nvPr/>
        </p:nvSpPr>
        <p:spPr>
          <a:xfrm>
            <a:off x="1057728" y="171337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Copilot Chat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4C81BA-349B-2806-800D-D8E534E650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214956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E11E16-3851-6C74-3727-C11FD79B963E}"/>
              </a:ext>
            </a:extLst>
          </p:cNvPr>
          <p:cNvSpPr txBox="1"/>
          <p:nvPr/>
        </p:nvSpPr>
        <p:spPr>
          <a:xfrm>
            <a:off x="1057728" y="2227131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Copy and paste this prompt.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629B72B-E237-521A-AC6D-B904D51B0E9B}"/>
              </a:ext>
            </a:extLst>
          </p:cNvPr>
          <p:cNvSpPr/>
          <p:nvPr/>
        </p:nvSpPr>
        <p:spPr bwMode="auto">
          <a:xfrm>
            <a:off x="1057728" y="2632548"/>
            <a:ext cx="6314619" cy="2209327"/>
          </a:xfrm>
          <a:prstGeom prst="roundRect">
            <a:avLst>
              <a:gd name="adj" fmla="val 218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Create a high-resolution background inspired by the Minecraft universe, featuring a bright daytime scene with a clear blue sky and soft, blocky clouds. The landscape includes [lush green hills, tall, pixelated trees, yellowish and orange colors]. Peaceful Minecraft animals such as big chickens, pigs, and pandas roam the grassy plains, adding life to the environment. A Minecraft character with [your features] wearing [your outfit] walks through the scene holding a [object of choice].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223A88-39F1-79B5-E066-C64D9E4A42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50271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F795A3-C040-BFB0-3CE6-7DB48E633DA5}"/>
              </a:ext>
            </a:extLst>
          </p:cNvPr>
          <p:cNvSpPr txBox="1"/>
          <p:nvPr/>
        </p:nvSpPr>
        <p:spPr>
          <a:xfrm>
            <a:off x="1057727" y="5039276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Replace the three placeholders in [ ] with your ideas and submit the prompt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86B80FF-CF4A-147F-0045-446B3B0E32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5766739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5F2BAC-85C7-FC10-0957-5B2AD0B8D720}"/>
              </a:ext>
            </a:extLst>
          </p:cNvPr>
          <p:cNvSpPr txBox="1"/>
          <p:nvPr/>
        </p:nvSpPr>
        <p:spPr>
          <a:xfrm>
            <a:off x="1057727" y="5778914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Copy the image and paste it in box 10 on your trophy wall </a:t>
            </a:r>
          </a:p>
        </p:txBody>
      </p:sp>
      <p:pic>
        <p:nvPicPr>
          <p:cNvPr id="40" name="Picture 39" descr="Person in a white sweater using a laptop with a colorful desktop background">
            <a:extLst>
              <a:ext uri="{FF2B5EF4-FFF2-40B4-BE49-F238E27FC236}">
                <a16:creationId xmlns:a16="http://schemas.microsoft.com/office/drawing/2014/main" id="{17C30242-ECA0-3A3E-3C72-04F1FD37D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3991" y="1577400"/>
            <a:ext cx="4240212" cy="4550932"/>
          </a:xfrm>
          <a:custGeom>
            <a:avLst/>
            <a:gdLst>
              <a:gd name="connsiteX0" fmla="*/ 74967 w 4240212"/>
              <a:gd name="connsiteY0" fmla="*/ 0 h 4550932"/>
              <a:gd name="connsiteX1" fmla="*/ 4165245 w 4240212"/>
              <a:gd name="connsiteY1" fmla="*/ 0 h 4550932"/>
              <a:gd name="connsiteX2" fmla="*/ 4240212 w 4240212"/>
              <a:gd name="connsiteY2" fmla="*/ 74967 h 4550932"/>
              <a:gd name="connsiteX3" fmla="*/ 4240212 w 4240212"/>
              <a:gd name="connsiteY3" fmla="*/ 4475965 h 4550932"/>
              <a:gd name="connsiteX4" fmla="*/ 4165245 w 4240212"/>
              <a:gd name="connsiteY4" fmla="*/ 4550932 h 4550932"/>
              <a:gd name="connsiteX5" fmla="*/ 74967 w 4240212"/>
              <a:gd name="connsiteY5" fmla="*/ 4550932 h 4550932"/>
              <a:gd name="connsiteX6" fmla="*/ 0 w 4240212"/>
              <a:gd name="connsiteY6" fmla="*/ 4475965 h 4550932"/>
              <a:gd name="connsiteX7" fmla="*/ 0 w 4240212"/>
              <a:gd name="connsiteY7" fmla="*/ 74967 h 4550932"/>
              <a:gd name="connsiteX8" fmla="*/ 74967 w 4240212"/>
              <a:gd name="connsiteY8" fmla="*/ 0 h 455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0212" h="4550932">
                <a:moveTo>
                  <a:pt x="74967" y="0"/>
                </a:moveTo>
                <a:lnTo>
                  <a:pt x="4165245" y="0"/>
                </a:lnTo>
                <a:cubicBezTo>
                  <a:pt x="4206648" y="0"/>
                  <a:pt x="4240212" y="33564"/>
                  <a:pt x="4240212" y="74967"/>
                </a:cubicBezTo>
                <a:lnTo>
                  <a:pt x="4240212" y="4475965"/>
                </a:lnTo>
                <a:cubicBezTo>
                  <a:pt x="4240212" y="4517368"/>
                  <a:pt x="4206648" y="4550932"/>
                  <a:pt x="4165245" y="4550932"/>
                </a:cubicBezTo>
                <a:lnTo>
                  <a:pt x="74967" y="4550932"/>
                </a:lnTo>
                <a:cubicBezTo>
                  <a:pt x="33564" y="4550932"/>
                  <a:pt x="0" y="4517368"/>
                  <a:pt x="0" y="4475965"/>
                </a:cubicBezTo>
                <a:lnTo>
                  <a:pt x="0" y="74967"/>
                </a:lnTo>
                <a:cubicBezTo>
                  <a:pt x="0" y="33564"/>
                  <a:pt x="33564" y="0"/>
                  <a:pt x="7496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54809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22510-642C-2976-08D1-85D5443F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95607F-D776-AE2E-6E55-4E3079FFE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15473" y="957269"/>
            <a:ext cx="7905027" cy="5194183"/>
          </a:xfrm>
          <a:prstGeom prst="roundRect">
            <a:avLst>
              <a:gd name="adj" fmla="val 233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A61428-4AFB-72E1-0B7A-1B37E5A78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896447" y="2776946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72CCA1-93EB-D462-0A2B-CC85930BB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418926" y="2776946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694BCA-9058-5EFA-EFE7-78A959314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941405" y="2776946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258A8F-638C-4D31-B671-18A301DAC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463884" y="2776946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0C964F-1D30-1FBA-D8EC-310FFB7D6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986361" y="2776946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8527ECE-199E-503A-E751-6EF7E82A8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896447" y="3667222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52C76E2-E21C-0C5D-810D-F5F292E85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418926" y="3667222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FAB2BD-3603-150A-8743-928910DF2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941405" y="3667222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810F8B-7185-2850-29F9-AA4D13887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463884" y="3667222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442B168-75D2-E4E1-83BD-696630C3F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986361" y="3667222"/>
            <a:ext cx="1453164" cy="817874"/>
          </a:xfrm>
          <a:prstGeom prst="roundRect">
            <a:avLst>
              <a:gd name="adj" fmla="val 7752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6DF18-0007-C70E-D5DD-C3BCA80C29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1792515"/>
            <a:ext cx="2733357" cy="492125"/>
          </a:xfrm>
        </p:spPr>
        <p:txBody>
          <a:bodyPr/>
          <a:lstStyle/>
          <a:p>
            <a:r>
              <a:rPr lang="en-US"/>
              <a:t>Scavenger Hunt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ECB8182-3FA5-8DB9-9439-9A08DA384A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963" y="3019629"/>
            <a:ext cx="2908980" cy="2711512"/>
          </a:xfrm>
        </p:spPr>
        <p:txBody>
          <a:bodyPr vert="horz" wrap="square" lIns="0" tIns="64008" rIns="0" bIns="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Encourage hands-on engagement through this scavenger hunt challenge that helps your employees experience using Copilot and Copilot Chat through a fun activity.</a:t>
            </a:r>
          </a:p>
          <a:p>
            <a:pPr>
              <a:spcBef>
                <a:spcPts val="1200"/>
              </a:spcBef>
            </a:pPr>
            <a:r>
              <a:rPr lang="en-US" dirty="0"/>
              <a:t>A Copilot license is required for some of the tasks.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FFD327-2780-8B8C-9F30-5C11F45189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896447" y="1168190"/>
            <a:ext cx="7543078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-5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186534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0">
                      <a:srgbClr val="0078D4"/>
                    </a:gs>
                    <a:gs pos="76000">
                      <a:srgbClr val="C03BC4"/>
                    </a:gs>
                  </a:gsLst>
                  <a:lin ang="0" scaled="1"/>
                </a:gradFill>
                <a:effectLst/>
                <a:uLnTx/>
                <a:uFillTx/>
                <a:latin typeface="Segoe Sans Display Semibold"/>
                <a:ea typeface="+mn-ea"/>
                <a:cs typeface="Segoe Sans Display Semibold"/>
              </a:rPr>
              <a:t>The challenge</a:t>
            </a:r>
            <a:endParaRPr kumimoji="0" lang="en-US" sz="2800" b="0" i="0" u="none" strike="noStrike" kern="1200" cap="none" spc="-5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CCF2F02-1BF3-A92A-DAFF-8EB0FE81DE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896447" y="1605772"/>
            <a:ext cx="7543078" cy="8156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solidFill>
                  <a:srgbClr val="000000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00025" marR="0" indent="-200025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402336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03504" marR="0" indent="-201168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 Semibold"/>
              </a:rPr>
              <a:t>How it works</a:t>
            </a:r>
          </a:p>
          <a:p>
            <a:pPr marL="0" marR="0" lvl="1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 Semibold"/>
              </a:rPr>
              <a:t>Users receive a slide with 10 tasks to complete using Copilot and Copilot Chat. Each task includes a few steps to complete. Once completed, the user will take a screenshot of their result and paste it into the scavenger hunt slide as proof of completion. 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169FC89-B581-5056-6AA1-97314382EB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896447" y="2537382"/>
            <a:ext cx="7543078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solidFill>
                  <a:srgbClr val="000000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00025" marR="0" indent="-200025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402336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03504" marR="0" indent="-201168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3274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 Semibold"/>
              </a:rPr>
              <a:t>10 challenges to complete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0C4DB5-DF20-9043-ED22-2E244930BF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3983562" y="2869491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A60856-2052-5384-0EF9-D9049B3192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983562" y="3187355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Catch up on email threads in Outlook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FCB49F-53F4-02B3-9B51-7C6720FB54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506040" y="2869491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8DB221-7240-143A-207C-77B03354C8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506041" y="3187355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Get action items from a Teams meeting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931250-A1C0-DFE5-6740-4DDB8C36C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7028518" y="2869491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662AA2-B6E5-A201-E244-C404BC257E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028520" y="3187355"/>
            <a:ext cx="1359616" cy="48474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/>
              </a:rPr>
              <a:t>Research a company's market share</a:t>
            </a: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A84D4D-2DA3-E7E1-24A5-2C039B9EC9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550996" y="2869491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837FE5-649A-037C-15FB-4CED576C06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550999" y="3187355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Gather information with Chat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1062266-DE26-EDCC-6AB6-1A22757D28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0073476" y="2869491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5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F9D935-8105-A459-755C-9103BEE42E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073476" y="3187355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Draft an email response in Outlook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9498971-CBB4-E91F-3240-C4CBB7C4444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3983562" y="3759767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6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AC9B7B-5FFD-C9AA-D08A-57715566E0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983562" y="4077631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Craft a well thought out prompt</a:t>
            </a: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4B5A3A0-53F9-8B39-0040-6FC4CA4160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506040" y="3759767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7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842970-5039-00D0-3229-26A933E42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506041" y="4077631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Brainstorm ideas with Chat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14851C6-4CC6-AC60-E6A8-6F79A77A35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7028518" y="3759767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8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87EB7F-D911-6BA2-BA12-84278DCF69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028520" y="4077631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Create a presentation from a file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4C9AD5-EAE7-B2D0-9D49-F3F5F24271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8550996" y="3759767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9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8116D6-0221-A5EF-8E24-14CF2FA9C5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550999" y="4077631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Create a formula in Excel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580D105-2EF3-7F7D-F520-6D58F4C222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0073476" y="3759767"/>
            <a:ext cx="261436" cy="26143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10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1D9AFE-6CAF-F50F-1CBB-592E0294E5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073476" y="4077631"/>
            <a:ext cx="1278934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Create your mascot in Chat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421E8-D55C-5319-10D0-D57A8B0321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896447" y="4608047"/>
            <a:ext cx="7543078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solidFill>
                  <a:srgbClr val="000000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00025" marR="0" indent="-200025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402336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03504" marR="0" indent="-201168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 Semibold"/>
              </a:rPr>
              <a:t>How to execute</a:t>
            </a:r>
          </a:p>
          <a:p>
            <a:pPr marL="288925" marR="0" lvl="1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 Semibold"/>
              </a:rPr>
              <a:t>Share a copy of the scavenger hunt slides 4-15 with each user</a:t>
            </a:r>
          </a:p>
          <a:p>
            <a:pPr marL="288925" marR="0" lvl="1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 Semibold"/>
              </a:rPr>
              <a:t>Answer questions as needed</a:t>
            </a:r>
          </a:p>
          <a:p>
            <a:pPr marL="288925" marR="0" lvl="1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 Semibold"/>
              </a:rPr>
              <a:t>(optional) Note down user start times and finish times for prizes for fastest completion</a:t>
            </a:r>
          </a:p>
          <a:p>
            <a:pPr marL="288925" marR="0" lvl="1" indent="-2286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 Semibold"/>
              </a:rPr>
              <a:t>(optional) Adjust the tasks based on your specific use cases. </a:t>
            </a:r>
          </a:p>
        </p:txBody>
      </p:sp>
    </p:spTree>
    <p:extLst>
      <p:ext uri="{BB962C8B-B14F-4D97-AF65-F5344CB8AC3E}">
        <p14:creationId xmlns:p14="http://schemas.microsoft.com/office/powerpoint/2010/main" val="64599510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253A00-2325-70A0-26E1-C49E2406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26857" y="585788"/>
            <a:ext cx="7176880" cy="5683250"/>
          </a:xfrm>
          <a:prstGeom prst="roundRect">
            <a:avLst>
              <a:gd name="adj" fmla="val 3234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C395C8-BC3B-F68D-DAB8-BBB6E878D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56171" y="1957921"/>
            <a:ext cx="589381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E9539F-446C-B8D8-BF30-1BFD1173B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56171" y="3244333"/>
            <a:ext cx="589381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476BC9-6ABD-89F5-4577-648F1972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56171" y="4900077"/>
            <a:ext cx="589381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30D3369-872B-E18C-D222-91712B99F6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3088859"/>
            <a:ext cx="3240787" cy="677108"/>
          </a:xfrm>
        </p:spPr>
        <p:txBody>
          <a:bodyPr/>
          <a:lstStyle/>
          <a:p>
            <a:r>
              <a:rPr lang="en-US" sz="4400"/>
              <a:t>How it works</a:t>
            </a:r>
          </a:p>
        </p:txBody>
      </p:sp>
      <p:sp>
        <p:nvSpPr>
          <p:cNvPr id="12" name="Graphic 4">
            <a:extLst>
              <a:ext uri="{FF2B5EF4-FFF2-40B4-BE49-F238E27FC236}">
                <a16:creationId xmlns:a16="http://schemas.microsoft.com/office/drawing/2014/main" id="{8A03A6B5-A627-EE0D-293B-BB037445D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1559" y="1107791"/>
            <a:ext cx="310387" cy="413849"/>
          </a:xfrm>
          <a:custGeom>
            <a:avLst/>
            <a:gdLst>
              <a:gd name="connsiteX0" fmla="*/ 39951 w 239703"/>
              <a:gd name="connsiteY0" fmla="*/ 169790 h 319604"/>
              <a:gd name="connsiteX1" fmla="*/ 49938 w 239703"/>
              <a:gd name="connsiteY1" fmla="*/ 159802 h 319604"/>
              <a:gd name="connsiteX2" fmla="*/ 59926 w 239703"/>
              <a:gd name="connsiteY2" fmla="*/ 169790 h 319604"/>
              <a:gd name="connsiteX3" fmla="*/ 49938 w 239703"/>
              <a:gd name="connsiteY3" fmla="*/ 179778 h 319604"/>
              <a:gd name="connsiteX4" fmla="*/ 39951 w 239703"/>
              <a:gd name="connsiteY4" fmla="*/ 169790 h 319604"/>
              <a:gd name="connsiteX5" fmla="*/ 49938 w 239703"/>
              <a:gd name="connsiteY5" fmla="*/ 199753 h 319604"/>
              <a:gd name="connsiteX6" fmla="*/ 39951 w 239703"/>
              <a:gd name="connsiteY6" fmla="*/ 209741 h 319604"/>
              <a:gd name="connsiteX7" fmla="*/ 49938 w 239703"/>
              <a:gd name="connsiteY7" fmla="*/ 219728 h 319604"/>
              <a:gd name="connsiteX8" fmla="*/ 59926 w 239703"/>
              <a:gd name="connsiteY8" fmla="*/ 209741 h 319604"/>
              <a:gd name="connsiteX9" fmla="*/ 49938 w 239703"/>
              <a:gd name="connsiteY9" fmla="*/ 199753 h 319604"/>
              <a:gd name="connsiteX10" fmla="*/ 39951 w 239703"/>
              <a:gd name="connsiteY10" fmla="*/ 249691 h 319604"/>
              <a:gd name="connsiteX11" fmla="*/ 49938 w 239703"/>
              <a:gd name="connsiteY11" fmla="*/ 239704 h 319604"/>
              <a:gd name="connsiteX12" fmla="*/ 59926 w 239703"/>
              <a:gd name="connsiteY12" fmla="*/ 249691 h 319604"/>
              <a:gd name="connsiteX13" fmla="*/ 49938 w 239703"/>
              <a:gd name="connsiteY13" fmla="*/ 259679 h 319604"/>
              <a:gd name="connsiteX14" fmla="*/ 39951 w 239703"/>
              <a:gd name="connsiteY14" fmla="*/ 249691 h 319604"/>
              <a:gd name="connsiteX15" fmla="*/ 89889 w 239703"/>
              <a:gd name="connsiteY15" fmla="*/ 159802 h 319604"/>
              <a:gd name="connsiteX16" fmla="*/ 79901 w 239703"/>
              <a:gd name="connsiteY16" fmla="*/ 169790 h 319604"/>
              <a:gd name="connsiteX17" fmla="*/ 89889 w 239703"/>
              <a:gd name="connsiteY17" fmla="*/ 179778 h 319604"/>
              <a:gd name="connsiteX18" fmla="*/ 189765 w 239703"/>
              <a:gd name="connsiteY18" fmla="*/ 179778 h 319604"/>
              <a:gd name="connsiteX19" fmla="*/ 199753 w 239703"/>
              <a:gd name="connsiteY19" fmla="*/ 169790 h 319604"/>
              <a:gd name="connsiteX20" fmla="*/ 189765 w 239703"/>
              <a:gd name="connsiteY20" fmla="*/ 159802 h 319604"/>
              <a:gd name="connsiteX21" fmla="*/ 89889 w 239703"/>
              <a:gd name="connsiteY21" fmla="*/ 159802 h 319604"/>
              <a:gd name="connsiteX22" fmla="*/ 79901 w 239703"/>
              <a:gd name="connsiteY22" fmla="*/ 209741 h 319604"/>
              <a:gd name="connsiteX23" fmla="*/ 89889 w 239703"/>
              <a:gd name="connsiteY23" fmla="*/ 199753 h 319604"/>
              <a:gd name="connsiteX24" fmla="*/ 189765 w 239703"/>
              <a:gd name="connsiteY24" fmla="*/ 199753 h 319604"/>
              <a:gd name="connsiteX25" fmla="*/ 199753 w 239703"/>
              <a:gd name="connsiteY25" fmla="*/ 209741 h 319604"/>
              <a:gd name="connsiteX26" fmla="*/ 189765 w 239703"/>
              <a:gd name="connsiteY26" fmla="*/ 219728 h 319604"/>
              <a:gd name="connsiteX27" fmla="*/ 89889 w 239703"/>
              <a:gd name="connsiteY27" fmla="*/ 219728 h 319604"/>
              <a:gd name="connsiteX28" fmla="*/ 79901 w 239703"/>
              <a:gd name="connsiteY28" fmla="*/ 209741 h 319604"/>
              <a:gd name="connsiteX29" fmla="*/ 89889 w 239703"/>
              <a:gd name="connsiteY29" fmla="*/ 239704 h 319604"/>
              <a:gd name="connsiteX30" fmla="*/ 79901 w 239703"/>
              <a:gd name="connsiteY30" fmla="*/ 249691 h 319604"/>
              <a:gd name="connsiteX31" fmla="*/ 89889 w 239703"/>
              <a:gd name="connsiteY31" fmla="*/ 259679 h 319604"/>
              <a:gd name="connsiteX32" fmla="*/ 189765 w 239703"/>
              <a:gd name="connsiteY32" fmla="*/ 259679 h 319604"/>
              <a:gd name="connsiteX33" fmla="*/ 199753 w 239703"/>
              <a:gd name="connsiteY33" fmla="*/ 249691 h 319604"/>
              <a:gd name="connsiteX34" fmla="*/ 189765 w 239703"/>
              <a:gd name="connsiteY34" fmla="*/ 239704 h 319604"/>
              <a:gd name="connsiteX35" fmla="*/ 89889 w 239703"/>
              <a:gd name="connsiteY35" fmla="*/ 239704 h 319604"/>
              <a:gd name="connsiteX36" fmla="*/ 39951 w 239703"/>
              <a:gd name="connsiteY36" fmla="*/ 0 h 319604"/>
              <a:gd name="connsiteX37" fmla="*/ 0 w 239703"/>
              <a:gd name="connsiteY37" fmla="*/ 39951 h 319604"/>
              <a:gd name="connsiteX38" fmla="*/ 0 w 239703"/>
              <a:gd name="connsiteY38" fmla="*/ 279654 h 319604"/>
              <a:gd name="connsiteX39" fmla="*/ 39951 w 239703"/>
              <a:gd name="connsiteY39" fmla="*/ 319605 h 319604"/>
              <a:gd name="connsiteX40" fmla="*/ 199753 w 239703"/>
              <a:gd name="connsiteY40" fmla="*/ 319605 h 319604"/>
              <a:gd name="connsiteX41" fmla="*/ 239704 w 239703"/>
              <a:gd name="connsiteY41" fmla="*/ 279654 h 319604"/>
              <a:gd name="connsiteX42" fmla="*/ 239704 w 239703"/>
              <a:gd name="connsiteY42" fmla="*/ 108150 h 319604"/>
              <a:gd name="connsiteX43" fmla="*/ 230928 w 239703"/>
              <a:gd name="connsiteY43" fmla="*/ 86963 h 319604"/>
              <a:gd name="connsiteX44" fmla="*/ 152739 w 239703"/>
              <a:gd name="connsiteY44" fmla="*/ 8776 h 319604"/>
              <a:gd name="connsiteX45" fmla="*/ 131553 w 239703"/>
              <a:gd name="connsiteY45" fmla="*/ 0 h 319604"/>
              <a:gd name="connsiteX46" fmla="*/ 39951 w 239703"/>
              <a:gd name="connsiteY46" fmla="*/ 0 h 319604"/>
              <a:gd name="connsiteX47" fmla="*/ 19975 w 239703"/>
              <a:gd name="connsiteY47" fmla="*/ 39951 h 319604"/>
              <a:gd name="connsiteX48" fmla="*/ 39951 w 239703"/>
              <a:gd name="connsiteY48" fmla="*/ 19975 h 319604"/>
              <a:gd name="connsiteX49" fmla="*/ 119852 w 239703"/>
              <a:gd name="connsiteY49" fmla="*/ 19975 h 319604"/>
              <a:gd name="connsiteX50" fmla="*/ 119852 w 239703"/>
              <a:gd name="connsiteY50" fmla="*/ 89889 h 319604"/>
              <a:gd name="connsiteX51" fmla="*/ 149815 w 239703"/>
              <a:gd name="connsiteY51" fmla="*/ 119852 h 319604"/>
              <a:gd name="connsiteX52" fmla="*/ 219728 w 239703"/>
              <a:gd name="connsiteY52" fmla="*/ 119852 h 319604"/>
              <a:gd name="connsiteX53" fmla="*/ 219728 w 239703"/>
              <a:gd name="connsiteY53" fmla="*/ 279654 h 319604"/>
              <a:gd name="connsiteX54" fmla="*/ 199753 w 239703"/>
              <a:gd name="connsiteY54" fmla="*/ 299630 h 319604"/>
              <a:gd name="connsiteX55" fmla="*/ 39951 w 239703"/>
              <a:gd name="connsiteY55" fmla="*/ 299630 h 319604"/>
              <a:gd name="connsiteX56" fmla="*/ 19975 w 239703"/>
              <a:gd name="connsiteY56" fmla="*/ 279654 h 319604"/>
              <a:gd name="connsiteX57" fmla="*/ 19975 w 239703"/>
              <a:gd name="connsiteY57" fmla="*/ 39951 h 319604"/>
              <a:gd name="connsiteX58" fmla="*/ 215591 w 239703"/>
              <a:gd name="connsiteY58" fmla="*/ 99877 h 319604"/>
              <a:gd name="connsiteX59" fmla="*/ 149815 w 239703"/>
              <a:gd name="connsiteY59" fmla="*/ 99877 h 319604"/>
              <a:gd name="connsiteX60" fmla="*/ 139827 w 239703"/>
              <a:gd name="connsiteY60" fmla="*/ 89889 h 319604"/>
              <a:gd name="connsiteX61" fmla="*/ 139827 w 239703"/>
              <a:gd name="connsiteY61" fmla="*/ 24112 h 319604"/>
              <a:gd name="connsiteX62" fmla="*/ 215591 w 239703"/>
              <a:gd name="connsiteY62" fmla="*/ 99877 h 319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39703" h="319604">
                <a:moveTo>
                  <a:pt x="39951" y="169790"/>
                </a:moveTo>
                <a:cubicBezTo>
                  <a:pt x="39951" y="164275"/>
                  <a:pt x="44422" y="159802"/>
                  <a:pt x="49938" y="159802"/>
                </a:cubicBezTo>
                <a:cubicBezTo>
                  <a:pt x="55454" y="159802"/>
                  <a:pt x="59926" y="164275"/>
                  <a:pt x="59926" y="169790"/>
                </a:cubicBezTo>
                <a:cubicBezTo>
                  <a:pt x="59926" y="175305"/>
                  <a:pt x="55454" y="179778"/>
                  <a:pt x="49938" y="179778"/>
                </a:cubicBezTo>
                <a:cubicBezTo>
                  <a:pt x="44422" y="179778"/>
                  <a:pt x="39951" y="175305"/>
                  <a:pt x="39951" y="169790"/>
                </a:cubicBezTo>
                <a:close/>
                <a:moveTo>
                  <a:pt x="49938" y="199753"/>
                </a:moveTo>
                <a:cubicBezTo>
                  <a:pt x="44422" y="199753"/>
                  <a:pt x="39951" y="204225"/>
                  <a:pt x="39951" y="209741"/>
                </a:cubicBezTo>
                <a:cubicBezTo>
                  <a:pt x="39951" y="215256"/>
                  <a:pt x="44422" y="219728"/>
                  <a:pt x="49938" y="219728"/>
                </a:cubicBezTo>
                <a:cubicBezTo>
                  <a:pt x="55454" y="219728"/>
                  <a:pt x="59926" y="215256"/>
                  <a:pt x="59926" y="209741"/>
                </a:cubicBezTo>
                <a:cubicBezTo>
                  <a:pt x="59926" y="204225"/>
                  <a:pt x="55454" y="199753"/>
                  <a:pt x="49938" y="199753"/>
                </a:cubicBezTo>
                <a:close/>
                <a:moveTo>
                  <a:pt x="39951" y="249691"/>
                </a:moveTo>
                <a:cubicBezTo>
                  <a:pt x="39951" y="244176"/>
                  <a:pt x="44422" y="239704"/>
                  <a:pt x="49938" y="239704"/>
                </a:cubicBezTo>
                <a:cubicBezTo>
                  <a:pt x="55454" y="239704"/>
                  <a:pt x="59926" y="244176"/>
                  <a:pt x="59926" y="249691"/>
                </a:cubicBezTo>
                <a:cubicBezTo>
                  <a:pt x="59926" y="255206"/>
                  <a:pt x="55454" y="259679"/>
                  <a:pt x="49938" y="259679"/>
                </a:cubicBezTo>
                <a:cubicBezTo>
                  <a:pt x="44422" y="259679"/>
                  <a:pt x="39951" y="255206"/>
                  <a:pt x="39951" y="249691"/>
                </a:cubicBezTo>
                <a:close/>
                <a:moveTo>
                  <a:pt x="89889" y="159802"/>
                </a:moveTo>
                <a:cubicBezTo>
                  <a:pt x="84373" y="159802"/>
                  <a:pt x="79901" y="164275"/>
                  <a:pt x="79901" y="169790"/>
                </a:cubicBezTo>
                <a:cubicBezTo>
                  <a:pt x="79901" y="175305"/>
                  <a:pt x="84373" y="179778"/>
                  <a:pt x="89889" y="179778"/>
                </a:cubicBezTo>
                <a:lnTo>
                  <a:pt x="189765" y="179778"/>
                </a:lnTo>
                <a:cubicBezTo>
                  <a:pt x="195281" y="179778"/>
                  <a:pt x="199753" y="175305"/>
                  <a:pt x="199753" y="169790"/>
                </a:cubicBezTo>
                <a:cubicBezTo>
                  <a:pt x="199753" y="164275"/>
                  <a:pt x="195281" y="159802"/>
                  <a:pt x="189765" y="159802"/>
                </a:cubicBezTo>
                <a:lnTo>
                  <a:pt x="89889" y="159802"/>
                </a:lnTo>
                <a:close/>
                <a:moveTo>
                  <a:pt x="79901" y="209741"/>
                </a:moveTo>
                <a:cubicBezTo>
                  <a:pt x="79901" y="204225"/>
                  <a:pt x="84373" y="199753"/>
                  <a:pt x="89889" y="199753"/>
                </a:cubicBezTo>
                <a:lnTo>
                  <a:pt x="189765" y="199753"/>
                </a:lnTo>
                <a:cubicBezTo>
                  <a:pt x="195281" y="199753"/>
                  <a:pt x="199753" y="204225"/>
                  <a:pt x="199753" y="209741"/>
                </a:cubicBezTo>
                <a:cubicBezTo>
                  <a:pt x="199753" y="215256"/>
                  <a:pt x="195281" y="219728"/>
                  <a:pt x="189765" y="219728"/>
                </a:cubicBezTo>
                <a:lnTo>
                  <a:pt x="89889" y="219728"/>
                </a:lnTo>
                <a:cubicBezTo>
                  <a:pt x="84373" y="219728"/>
                  <a:pt x="79901" y="215256"/>
                  <a:pt x="79901" y="209741"/>
                </a:cubicBezTo>
                <a:close/>
                <a:moveTo>
                  <a:pt x="89889" y="239704"/>
                </a:moveTo>
                <a:cubicBezTo>
                  <a:pt x="84373" y="239704"/>
                  <a:pt x="79901" y="244176"/>
                  <a:pt x="79901" y="249691"/>
                </a:cubicBezTo>
                <a:cubicBezTo>
                  <a:pt x="79901" y="255206"/>
                  <a:pt x="84373" y="259679"/>
                  <a:pt x="89889" y="259679"/>
                </a:cubicBezTo>
                <a:lnTo>
                  <a:pt x="189765" y="259679"/>
                </a:lnTo>
                <a:cubicBezTo>
                  <a:pt x="195281" y="259679"/>
                  <a:pt x="199753" y="255206"/>
                  <a:pt x="199753" y="249691"/>
                </a:cubicBezTo>
                <a:cubicBezTo>
                  <a:pt x="199753" y="244176"/>
                  <a:pt x="195281" y="239704"/>
                  <a:pt x="189765" y="239704"/>
                </a:cubicBezTo>
                <a:lnTo>
                  <a:pt x="89889" y="239704"/>
                </a:lnTo>
                <a:close/>
                <a:moveTo>
                  <a:pt x="39951" y="0"/>
                </a:moveTo>
                <a:cubicBezTo>
                  <a:pt x="17886" y="0"/>
                  <a:pt x="0" y="17886"/>
                  <a:pt x="0" y="39951"/>
                </a:cubicBezTo>
                <a:lnTo>
                  <a:pt x="0" y="279654"/>
                </a:lnTo>
                <a:cubicBezTo>
                  <a:pt x="0" y="301719"/>
                  <a:pt x="17886" y="319605"/>
                  <a:pt x="39951" y="319605"/>
                </a:cubicBezTo>
                <a:lnTo>
                  <a:pt x="199753" y="319605"/>
                </a:lnTo>
                <a:cubicBezTo>
                  <a:pt x="221818" y="319605"/>
                  <a:pt x="239704" y="301719"/>
                  <a:pt x="239704" y="279654"/>
                </a:cubicBezTo>
                <a:lnTo>
                  <a:pt x="239704" y="108150"/>
                </a:lnTo>
                <a:cubicBezTo>
                  <a:pt x="239704" y="100204"/>
                  <a:pt x="236548" y="92583"/>
                  <a:pt x="230928" y="86963"/>
                </a:cubicBezTo>
                <a:lnTo>
                  <a:pt x="152739" y="8776"/>
                </a:lnTo>
                <a:cubicBezTo>
                  <a:pt x="147120" y="3157"/>
                  <a:pt x="139500" y="0"/>
                  <a:pt x="131553" y="0"/>
                </a:cubicBezTo>
                <a:lnTo>
                  <a:pt x="39951" y="0"/>
                </a:lnTo>
                <a:close/>
                <a:moveTo>
                  <a:pt x="19975" y="39951"/>
                </a:moveTo>
                <a:cubicBezTo>
                  <a:pt x="19975" y="28919"/>
                  <a:pt x="28919" y="19975"/>
                  <a:pt x="39951" y="19975"/>
                </a:cubicBezTo>
                <a:lnTo>
                  <a:pt x="119852" y="19975"/>
                </a:lnTo>
                <a:lnTo>
                  <a:pt x="119852" y="89889"/>
                </a:lnTo>
                <a:cubicBezTo>
                  <a:pt x="119852" y="106437"/>
                  <a:pt x="133267" y="119852"/>
                  <a:pt x="149815" y="119852"/>
                </a:cubicBezTo>
                <a:lnTo>
                  <a:pt x="219728" y="119852"/>
                </a:lnTo>
                <a:lnTo>
                  <a:pt x="219728" y="279654"/>
                </a:lnTo>
                <a:cubicBezTo>
                  <a:pt x="219728" y="290687"/>
                  <a:pt x="210785" y="299630"/>
                  <a:pt x="199753" y="299630"/>
                </a:cubicBezTo>
                <a:lnTo>
                  <a:pt x="39951" y="299630"/>
                </a:lnTo>
                <a:cubicBezTo>
                  <a:pt x="28919" y="299630"/>
                  <a:pt x="19975" y="290687"/>
                  <a:pt x="19975" y="279654"/>
                </a:cubicBezTo>
                <a:lnTo>
                  <a:pt x="19975" y="39951"/>
                </a:lnTo>
                <a:close/>
                <a:moveTo>
                  <a:pt x="215591" y="99877"/>
                </a:moveTo>
                <a:lnTo>
                  <a:pt x="149815" y="99877"/>
                </a:lnTo>
                <a:cubicBezTo>
                  <a:pt x="144300" y="99877"/>
                  <a:pt x="139827" y="95405"/>
                  <a:pt x="139827" y="89889"/>
                </a:cubicBezTo>
                <a:lnTo>
                  <a:pt x="139827" y="24112"/>
                </a:lnTo>
                <a:lnTo>
                  <a:pt x="215591" y="99877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 w="3175">
                <a:noFill/>
              </a:ln>
              <a:gradFill>
                <a:gsLst>
                  <a:gs pos="76437">
                    <a:srgbClr val="FFFFFF"/>
                  </a:gs>
                  <a:gs pos="55747">
                    <a:srgbClr val="FFFFFF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Sans Display Semibold"/>
              <a:ea typeface="+mn-ea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AAB0F1-76BD-6EB1-F1EE-24B6BA573373}"/>
              </a:ext>
            </a:extLst>
          </p:cNvPr>
          <p:cNvSpPr txBox="1"/>
          <p:nvPr/>
        </p:nvSpPr>
        <p:spPr>
          <a:xfrm>
            <a:off x="5456172" y="945383"/>
            <a:ext cx="589381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You will complete 10 challenges using Microsoft 365 Copilot and Copilot Chat.</a:t>
            </a:r>
          </a:p>
        </p:txBody>
      </p:sp>
      <p:sp>
        <p:nvSpPr>
          <p:cNvPr id="13" name="Graphic 6">
            <a:extLst>
              <a:ext uri="{FF2B5EF4-FFF2-40B4-BE49-F238E27FC236}">
                <a16:creationId xmlns:a16="http://schemas.microsoft.com/office/drawing/2014/main" id="{4EB5E301-FC11-EAB5-FE27-DF43B295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9828" y="2445934"/>
            <a:ext cx="413849" cy="310387"/>
          </a:xfrm>
          <a:custGeom>
            <a:avLst/>
            <a:gdLst>
              <a:gd name="connsiteX0" fmla="*/ 69914 w 319604"/>
              <a:gd name="connsiteY0" fmla="*/ 59926 h 239703"/>
              <a:gd name="connsiteX1" fmla="*/ 59926 w 319604"/>
              <a:gd name="connsiteY1" fmla="*/ 69914 h 239703"/>
              <a:gd name="connsiteX2" fmla="*/ 69914 w 319604"/>
              <a:gd name="connsiteY2" fmla="*/ 79901 h 239703"/>
              <a:gd name="connsiteX3" fmla="*/ 149815 w 319604"/>
              <a:gd name="connsiteY3" fmla="*/ 79901 h 239703"/>
              <a:gd name="connsiteX4" fmla="*/ 159802 w 319604"/>
              <a:gd name="connsiteY4" fmla="*/ 69914 h 239703"/>
              <a:gd name="connsiteX5" fmla="*/ 149815 w 319604"/>
              <a:gd name="connsiteY5" fmla="*/ 59926 h 239703"/>
              <a:gd name="connsiteX6" fmla="*/ 69914 w 319604"/>
              <a:gd name="connsiteY6" fmla="*/ 59926 h 239703"/>
              <a:gd name="connsiteX7" fmla="*/ 69914 w 319604"/>
              <a:gd name="connsiteY7" fmla="*/ 109864 h 239703"/>
              <a:gd name="connsiteX8" fmla="*/ 59926 w 319604"/>
              <a:gd name="connsiteY8" fmla="*/ 119852 h 239703"/>
              <a:gd name="connsiteX9" fmla="*/ 69914 w 319604"/>
              <a:gd name="connsiteY9" fmla="*/ 129839 h 239703"/>
              <a:gd name="connsiteX10" fmla="*/ 209741 w 319604"/>
              <a:gd name="connsiteY10" fmla="*/ 129839 h 239703"/>
              <a:gd name="connsiteX11" fmla="*/ 219728 w 319604"/>
              <a:gd name="connsiteY11" fmla="*/ 119852 h 239703"/>
              <a:gd name="connsiteX12" fmla="*/ 209741 w 319604"/>
              <a:gd name="connsiteY12" fmla="*/ 109864 h 239703"/>
              <a:gd name="connsiteX13" fmla="*/ 69914 w 319604"/>
              <a:gd name="connsiteY13" fmla="*/ 109864 h 239703"/>
              <a:gd name="connsiteX14" fmla="*/ 59926 w 319604"/>
              <a:gd name="connsiteY14" fmla="*/ 169790 h 239703"/>
              <a:gd name="connsiteX15" fmla="*/ 69914 w 319604"/>
              <a:gd name="connsiteY15" fmla="*/ 159802 h 239703"/>
              <a:gd name="connsiteX16" fmla="*/ 169790 w 319604"/>
              <a:gd name="connsiteY16" fmla="*/ 159802 h 239703"/>
              <a:gd name="connsiteX17" fmla="*/ 179778 w 319604"/>
              <a:gd name="connsiteY17" fmla="*/ 169790 h 239703"/>
              <a:gd name="connsiteX18" fmla="*/ 169790 w 319604"/>
              <a:gd name="connsiteY18" fmla="*/ 179778 h 239703"/>
              <a:gd name="connsiteX19" fmla="*/ 69914 w 319604"/>
              <a:gd name="connsiteY19" fmla="*/ 179778 h 239703"/>
              <a:gd name="connsiteX20" fmla="*/ 59926 w 319604"/>
              <a:gd name="connsiteY20" fmla="*/ 169790 h 239703"/>
              <a:gd name="connsiteX21" fmla="*/ 49938 w 319604"/>
              <a:gd name="connsiteY21" fmla="*/ 0 h 239703"/>
              <a:gd name="connsiteX22" fmla="*/ 0 w 319604"/>
              <a:gd name="connsiteY22" fmla="*/ 49938 h 239703"/>
              <a:gd name="connsiteX23" fmla="*/ 0 w 319604"/>
              <a:gd name="connsiteY23" fmla="*/ 189765 h 239703"/>
              <a:gd name="connsiteX24" fmla="*/ 49938 w 319604"/>
              <a:gd name="connsiteY24" fmla="*/ 239704 h 239703"/>
              <a:gd name="connsiteX25" fmla="*/ 269667 w 319604"/>
              <a:gd name="connsiteY25" fmla="*/ 239704 h 239703"/>
              <a:gd name="connsiteX26" fmla="*/ 319605 w 319604"/>
              <a:gd name="connsiteY26" fmla="*/ 189765 h 239703"/>
              <a:gd name="connsiteX27" fmla="*/ 319605 w 319604"/>
              <a:gd name="connsiteY27" fmla="*/ 49938 h 239703"/>
              <a:gd name="connsiteX28" fmla="*/ 269667 w 319604"/>
              <a:gd name="connsiteY28" fmla="*/ 0 h 239703"/>
              <a:gd name="connsiteX29" fmla="*/ 49938 w 319604"/>
              <a:gd name="connsiteY29" fmla="*/ 0 h 239703"/>
              <a:gd name="connsiteX30" fmla="*/ 19975 w 319604"/>
              <a:gd name="connsiteY30" fmla="*/ 49938 h 239703"/>
              <a:gd name="connsiteX31" fmla="*/ 49938 w 319604"/>
              <a:gd name="connsiteY31" fmla="*/ 19975 h 239703"/>
              <a:gd name="connsiteX32" fmla="*/ 269667 w 319604"/>
              <a:gd name="connsiteY32" fmla="*/ 19975 h 239703"/>
              <a:gd name="connsiteX33" fmla="*/ 299630 w 319604"/>
              <a:gd name="connsiteY33" fmla="*/ 49938 h 239703"/>
              <a:gd name="connsiteX34" fmla="*/ 299630 w 319604"/>
              <a:gd name="connsiteY34" fmla="*/ 189765 h 239703"/>
              <a:gd name="connsiteX35" fmla="*/ 269667 w 319604"/>
              <a:gd name="connsiteY35" fmla="*/ 219728 h 239703"/>
              <a:gd name="connsiteX36" fmla="*/ 49938 w 319604"/>
              <a:gd name="connsiteY36" fmla="*/ 219728 h 239703"/>
              <a:gd name="connsiteX37" fmla="*/ 19975 w 319604"/>
              <a:gd name="connsiteY37" fmla="*/ 189765 h 239703"/>
              <a:gd name="connsiteX38" fmla="*/ 19975 w 319604"/>
              <a:gd name="connsiteY38" fmla="*/ 49938 h 23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9604" h="239703">
                <a:moveTo>
                  <a:pt x="69914" y="59926"/>
                </a:moveTo>
                <a:cubicBezTo>
                  <a:pt x="64398" y="59926"/>
                  <a:pt x="59926" y="64398"/>
                  <a:pt x="59926" y="69914"/>
                </a:cubicBezTo>
                <a:cubicBezTo>
                  <a:pt x="59926" y="75430"/>
                  <a:pt x="64398" y="79901"/>
                  <a:pt x="69914" y="79901"/>
                </a:cubicBezTo>
                <a:lnTo>
                  <a:pt x="149815" y="79901"/>
                </a:lnTo>
                <a:cubicBezTo>
                  <a:pt x="155331" y="79901"/>
                  <a:pt x="159802" y="75430"/>
                  <a:pt x="159802" y="69914"/>
                </a:cubicBezTo>
                <a:cubicBezTo>
                  <a:pt x="159802" y="64398"/>
                  <a:pt x="155331" y="59926"/>
                  <a:pt x="149815" y="59926"/>
                </a:cubicBezTo>
                <a:lnTo>
                  <a:pt x="69914" y="59926"/>
                </a:lnTo>
                <a:close/>
                <a:moveTo>
                  <a:pt x="69914" y="109864"/>
                </a:moveTo>
                <a:cubicBezTo>
                  <a:pt x="64398" y="109864"/>
                  <a:pt x="59926" y="114336"/>
                  <a:pt x="59926" y="119852"/>
                </a:cubicBezTo>
                <a:cubicBezTo>
                  <a:pt x="59926" y="125367"/>
                  <a:pt x="64398" y="129839"/>
                  <a:pt x="69914" y="129839"/>
                </a:cubicBezTo>
                <a:lnTo>
                  <a:pt x="209741" y="129839"/>
                </a:lnTo>
                <a:cubicBezTo>
                  <a:pt x="215256" y="129839"/>
                  <a:pt x="219728" y="125367"/>
                  <a:pt x="219728" y="119852"/>
                </a:cubicBezTo>
                <a:cubicBezTo>
                  <a:pt x="219728" y="114336"/>
                  <a:pt x="215256" y="109864"/>
                  <a:pt x="209741" y="109864"/>
                </a:cubicBezTo>
                <a:lnTo>
                  <a:pt x="69914" y="109864"/>
                </a:lnTo>
                <a:close/>
                <a:moveTo>
                  <a:pt x="59926" y="169790"/>
                </a:moveTo>
                <a:cubicBezTo>
                  <a:pt x="59926" y="164275"/>
                  <a:pt x="64398" y="159802"/>
                  <a:pt x="69914" y="159802"/>
                </a:cubicBezTo>
                <a:lnTo>
                  <a:pt x="169790" y="159802"/>
                </a:lnTo>
                <a:cubicBezTo>
                  <a:pt x="175305" y="159802"/>
                  <a:pt x="179778" y="164275"/>
                  <a:pt x="179778" y="169790"/>
                </a:cubicBezTo>
                <a:cubicBezTo>
                  <a:pt x="179778" y="175305"/>
                  <a:pt x="175305" y="179778"/>
                  <a:pt x="169790" y="179778"/>
                </a:cubicBezTo>
                <a:lnTo>
                  <a:pt x="69914" y="179778"/>
                </a:lnTo>
                <a:cubicBezTo>
                  <a:pt x="64398" y="179778"/>
                  <a:pt x="59926" y="175305"/>
                  <a:pt x="59926" y="169790"/>
                </a:cubicBezTo>
                <a:close/>
                <a:moveTo>
                  <a:pt x="49938" y="0"/>
                </a:moveTo>
                <a:cubicBezTo>
                  <a:pt x="22358" y="0"/>
                  <a:pt x="0" y="22358"/>
                  <a:pt x="0" y="49938"/>
                </a:cubicBezTo>
                <a:lnTo>
                  <a:pt x="0" y="189765"/>
                </a:lnTo>
                <a:cubicBezTo>
                  <a:pt x="0" y="217345"/>
                  <a:pt x="22358" y="239704"/>
                  <a:pt x="49938" y="239704"/>
                </a:cubicBezTo>
                <a:lnTo>
                  <a:pt x="269667" y="239704"/>
                </a:lnTo>
                <a:cubicBezTo>
                  <a:pt x="297246" y="239704"/>
                  <a:pt x="319605" y="217345"/>
                  <a:pt x="319605" y="189765"/>
                </a:cubicBezTo>
                <a:lnTo>
                  <a:pt x="319605" y="49938"/>
                </a:lnTo>
                <a:cubicBezTo>
                  <a:pt x="319605" y="22358"/>
                  <a:pt x="297246" y="0"/>
                  <a:pt x="269667" y="0"/>
                </a:cubicBezTo>
                <a:lnTo>
                  <a:pt x="49938" y="0"/>
                </a:lnTo>
                <a:close/>
                <a:moveTo>
                  <a:pt x="19975" y="49938"/>
                </a:moveTo>
                <a:cubicBezTo>
                  <a:pt x="19975" y="33390"/>
                  <a:pt x="33390" y="19975"/>
                  <a:pt x="49938" y="19975"/>
                </a:cubicBezTo>
                <a:lnTo>
                  <a:pt x="269667" y="19975"/>
                </a:lnTo>
                <a:cubicBezTo>
                  <a:pt x="286214" y="19975"/>
                  <a:pt x="299630" y="33390"/>
                  <a:pt x="299630" y="49938"/>
                </a:cubicBezTo>
                <a:lnTo>
                  <a:pt x="299630" y="189765"/>
                </a:lnTo>
                <a:cubicBezTo>
                  <a:pt x="299630" y="206313"/>
                  <a:pt x="286214" y="219728"/>
                  <a:pt x="269667" y="219728"/>
                </a:cubicBezTo>
                <a:lnTo>
                  <a:pt x="49938" y="219728"/>
                </a:lnTo>
                <a:cubicBezTo>
                  <a:pt x="33390" y="219728"/>
                  <a:pt x="19975" y="206313"/>
                  <a:pt x="19975" y="189765"/>
                </a:cubicBezTo>
                <a:lnTo>
                  <a:pt x="19975" y="49938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 w="3175">
                <a:noFill/>
              </a:ln>
              <a:gradFill>
                <a:gsLst>
                  <a:gs pos="76437">
                    <a:srgbClr val="FFFFFF"/>
                  </a:gs>
                  <a:gs pos="55747">
                    <a:srgbClr val="FFFFFF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Sans Display Semibold"/>
              <a:ea typeface="+mn-ea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9DB42-F8EC-6E88-4B99-1AD32B21DA75}"/>
              </a:ext>
            </a:extLst>
          </p:cNvPr>
          <p:cNvSpPr txBox="1"/>
          <p:nvPr/>
        </p:nvSpPr>
        <p:spPr>
          <a:xfrm>
            <a:off x="5456173" y="2231795"/>
            <a:ext cx="589381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Descriptions and instructions for the tasks can be found on slides 4-13.</a:t>
            </a:r>
          </a:p>
        </p:txBody>
      </p:sp>
      <p:sp>
        <p:nvSpPr>
          <p:cNvPr id="14" name="Graphic 8">
            <a:extLst>
              <a:ext uri="{FF2B5EF4-FFF2-40B4-BE49-F238E27FC236}">
                <a16:creationId xmlns:a16="http://schemas.microsoft.com/office/drawing/2014/main" id="{2577B34A-4B45-F0C7-6932-F46FC3AB4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9828" y="3865281"/>
            <a:ext cx="413849" cy="413849"/>
          </a:xfrm>
          <a:custGeom>
            <a:avLst/>
            <a:gdLst>
              <a:gd name="connsiteX0" fmla="*/ 159802 w 319604"/>
              <a:gd name="connsiteY0" fmla="*/ 0 h 319604"/>
              <a:gd name="connsiteX1" fmla="*/ 319605 w 319604"/>
              <a:gd name="connsiteY1" fmla="*/ 159802 h 319604"/>
              <a:gd name="connsiteX2" fmla="*/ 159802 w 319604"/>
              <a:gd name="connsiteY2" fmla="*/ 319605 h 319604"/>
              <a:gd name="connsiteX3" fmla="*/ 0 w 319604"/>
              <a:gd name="connsiteY3" fmla="*/ 159802 h 319604"/>
              <a:gd name="connsiteX4" fmla="*/ 159802 w 319604"/>
              <a:gd name="connsiteY4" fmla="*/ 0 h 319604"/>
              <a:gd name="connsiteX5" fmla="*/ 159802 w 319604"/>
              <a:gd name="connsiteY5" fmla="*/ 19975 h 319604"/>
              <a:gd name="connsiteX6" fmla="*/ 19975 w 319604"/>
              <a:gd name="connsiteY6" fmla="*/ 159802 h 319604"/>
              <a:gd name="connsiteX7" fmla="*/ 159802 w 319604"/>
              <a:gd name="connsiteY7" fmla="*/ 299630 h 319604"/>
              <a:gd name="connsiteX8" fmla="*/ 299630 w 319604"/>
              <a:gd name="connsiteY8" fmla="*/ 159802 h 319604"/>
              <a:gd name="connsiteX9" fmla="*/ 159802 w 319604"/>
              <a:gd name="connsiteY9" fmla="*/ 19975 h 319604"/>
              <a:gd name="connsiteX10" fmla="*/ 226887 w 319604"/>
              <a:gd name="connsiteY10" fmla="*/ 112790 h 319604"/>
              <a:gd name="connsiteX11" fmla="*/ 228044 w 319604"/>
              <a:gd name="connsiteY11" fmla="*/ 125531 h 319604"/>
              <a:gd name="connsiteX12" fmla="*/ 226887 w 319604"/>
              <a:gd name="connsiteY12" fmla="*/ 126914 h 319604"/>
              <a:gd name="connsiteX13" fmla="*/ 146889 w 319604"/>
              <a:gd name="connsiteY13" fmla="*/ 206912 h 319604"/>
              <a:gd name="connsiteX14" fmla="*/ 134148 w 319604"/>
              <a:gd name="connsiteY14" fmla="*/ 208069 h 319604"/>
              <a:gd name="connsiteX15" fmla="*/ 132765 w 319604"/>
              <a:gd name="connsiteY15" fmla="*/ 206912 h 319604"/>
              <a:gd name="connsiteX16" fmla="*/ 92814 w 319604"/>
              <a:gd name="connsiteY16" fmla="*/ 166962 h 319604"/>
              <a:gd name="connsiteX17" fmla="*/ 92814 w 319604"/>
              <a:gd name="connsiteY17" fmla="*/ 152837 h 319604"/>
              <a:gd name="connsiteX18" fmla="*/ 105556 w 319604"/>
              <a:gd name="connsiteY18" fmla="*/ 151682 h 319604"/>
              <a:gd name="connsiteX19" fmla="*/ 106939 w 319604"/>
              <a:gd name="connsiteY19" fmla="*/ 152837 h 319604"/>
              <a:gd name="connsiteX20" fmla="*/ 139827 w 319604"/>
              <a:gd name="connsiteY20" fmla="*/ 185730 h 319604"/>
              <a:gd name="connsiteX21" fmla="*/ 212763 w 319604"/>
              <a:gd name="connsiteY21" fmla="*/ 112790 h 319604"/>
              <a:gd name="connsiteX22" fmla="*/ 226887 w 319604"/>
              <a:gd name="connsiteY22" fmla="*/ 112790 h 319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9604" h="319604">
                <a:moveTo>
                  <a:pt x="159802" y="0"/>
                </a:moveTo>
                <a:cubicBezTo>
                  <a:pt x="248059" y="0"/>
                  <a:pt x="319605" y="71546"/>
                  <a:pt x="319605" y="159802"/>
                </a:cubicBezTo>
                <a:cubicBezTo>
                  <a:pt x="319605" y="248059"/>
                  <a:pt x="248059" y="319605"/>
                  <a:pt x="159802" y="319605"/>
                </a:cubicBezTo>
                <a:cubicBezTo>
                  <a:pt x="71546" y="319605"/>
                  <a:pt x="0" y="248059"/>
                  <a:pt x="0" y="159802"/>
                </a:cubicBezTo>
                <a:cubicBezTo>
                  <a:pt x="0" y="71546"/>
                  <a:pt x="71546" y="0"/>
                  <a:pt x="159802" y="0"/>
                </a:cubicBezTo>
                <a:close/>
                <a:moveTo>
                  <a:pt x="159802" y="19975"/>
                </a:moveTo>
                <a:cubicBezTo>
                  <a:pt x="82578" y="19975"/>
                  <a:pt x="19975" y="82578"/>
                  <a:pt x="19975" y="159802"/>
                </a:cubicBezTo>
                <a:cubicBezTo>
                  <a:pt x="19975" y="237027"/>
                  <a:pt x="82578" y="299630"/>
                  <a:pt x="159802" y="299630"/>
                </a:cubicBezTo>
                <a:cubicBezTo>
                  <a:pt x="237027" y="299630"/>
                  <a:pt x="299630" y="237027"/>
                  <a:pt x="299630" y="159802"/>
                </a:cubicBezTo>
                <a:cubicBezTo>
                  <a:pt x="299630" y="82578"/>
                  <a:pt x="237027" y="19975"/>
                  <a:pt x="159802" y="19975"/>
                </a:cubicBezTo>
                <a:close/>
                <a:moveTo>
                  <a:pt x="226887" y="112790"/>
                </a:moveTo>
                <a:cubicBezTo>
                  <a:pt x="230355" y="116256"/>
                  <a:pt x="230741" y="121638"/>
                  <a:pt x="228044" y="125531"/>
                </a:cubicBezTo>
                <a:lnTo>
                  <a:pt x="226887" y="126914"/>
                </a:lnTo>
                <a:lnTo>
                  <a:pt x="146889" y="206912"/>
                </a:lnTo>
                <a:cubicBezTo>
                  <a:pt x="143422" y="210380"/>
                  <a:pt x="138041" y="210765"/>
                  <a:pt x="134148" y="208069"/>
                </a:cubicBezTo>
                <a:lnTo>
                  <a:pt x="132765" y="206912"/>
                </a:lnTo>
                <a:lnTo>
                  <a:pt x="92814" y="166962"/>
                </a:lnTo>
                <a:cubicBezTo>
                  <a:pt x="88914" y="163062"/>
                  <a:pt x="88914" y="156738"/>
                  <a:pt x="92814" y="152837"/>
                </a:cubicBezTo>
                <a:cubicBezTo>
                  <a:pt x="96281" y="149370"/>
                  <a:pt x="101663" y="148985"/>
                  <a:pt x="105556" y="151682"/>
                </a:cubicBezTo>
                <a:lnTo>
                  <a:pt x="106939" y="152837"/>
                </a:lnTo>
                <a:lnTo>
                  <a:pt x="139827" y="185730"/>
                </a:lnTo>
                <a:lnTo>
                  <a:pt x="212763" y="112790"/>
                </a:lnTo>
                <a:cubicBezTo>
                  <a:pt x="216664" y="108889"/>
                  <a:pt x="222988" y="108889"/>
                  <a:pt x="226887" y="112790"/>
                </a:cubicBez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 w="3175">
                <a:noFill/>
              </a:ln>
              <a:gradFill>
                <a:gsLst>
                  <a:gs pos="76437">
                    <a:srgbClr val="FFFFFF"/>
                  </a:gs>
                  <a:gs pos="55747">
                    <a:srgbClr val="FFFFFF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Sans Display Semibold"/>
              <a:ea typeface="+mn-ea"/>
              <a:cs typeface="Segoe U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E5230C-F569-5816-1F6E-640400D6E175}"/>
              </a:ext>
            </a:extLst>
          </p:cNvPr>
          <p:cNvSpPr txBox="1"/>
          <p:nvPr/>
        </p:nvSpPr>
        <p:spPr>
          <a:xfrm>
            <a:off x="5456173" y="3518207"/>
            <a:ext cx="5893817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Once completed, take a screenshot of your completed challenge and paste it into the designated box on your trophy wall.</a:t>
            </a:r>
          </a:p>
        </p:txBody>
      </p:sp>
      <p:sp>
        <p:nvSpPr>
          <p:cNvPr id="15" name="Graphic 10">
            <a:extLst>
              <a:ext uri="{FF2B5EF4-FFF2-40B4-BE49-F238E27FC236}">
                <a16:creationId xmlns:a16="http://schemas.microsoft.com/office/drawing/2014/main" id="{CD3A3529-B7FF-9F12-D684-4EE3DB1A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6894" y="5323427"/>
            <a:ext cx="439716" cy="439716"/>
          </a:xfrm>
          <a:custGeom>
            <a:avLst/>
            <a:gdLst>
              <a:gd name="connsiteX0" fmla="*/ 59926 w 339580"/>
              <a:gd name="connsiteY0" fmla="*/ 79901 h 339580"/>
              <a:gd name="connsiteX1" fmla="*/ 139827 w 339580"/>
              <a:gd name="connsiteY1" fmla="*/ 0 h 339580"/>
              <a:gd name="connsiteX2" fmla="*/ 219728 w 339580"/>
              <a:gd name="connsiteY2" fmla="*/ 79901 h 339580"/>
              <a:gd name="connsiteX3" fmla="*/ 139827 w 339580"/>
              <a:gd name="connsiteY3" fmla="*/ 159802 h 339580"/>
              <a:gd name="connsiteX4" fmla="*/ 59926 w 339580"/>
              <a:gd name="connsiteY4" fmla="*/ 79901 h 339580"/>
              <a:gd name="connsiteX5" fmla="*/ 139827 w 339580"/>
              <a:gd name="connsiteY5" fmla="*/ 19975 h 339580"/>
              <a:gd name="connsiteX6" fmla="*/ 79901 w 339580"/>
              <a:gd name="connsiteY6" fmla="*/ 79901 h 339580"/>
              <a:gd name="connsiteX7" fmla="*/ 139827 w 339580"/>
              <a:gd name="connsiteY7" fmla="*/ 139827 h 339580"/>
              <a:gd name="connsiteX8" fmla="*/ 199753 w 339580"/>
              <a:gd name="connsiteY8" fmla="*/ 79901 h 339580"/>
              <a:gd name="connsiteX9" fmla="*/ 139827 w 339580"/>
              <a:gd name="connsiteY9" fmla="*/ 19975 h 339580"/>
              <a:gd name="connsiteX10" fmla="*/ 0 w 339580"/>
              <a:gd name="connsiteY10" fmla="*/ 219728 h 339580"/>
              <a:gd name="connsiteX11" fmla="*/ 40125 w 339580"/>
              <a:gd name="connsiteY11" fmla="*/ 179778 h 339580"/>
              <a:gd name="connsiteX12" fmla="*/ 164940 w 339580"/>
              <a:gd name="connsiteY12" fmla="*/ 179778 h 339580"/>
              <a:gd name="connsiteX13" fmla="*/ 151807 w 339580"/>
              <a:gd name="connsiteY13" fmla="*/ 199753 h 339580"/>
              <a:gd name="connsiteX14" fmla="*/ 40125 w 339580"/>
              <a:gd name="connsiteY14" fmla="*/ 199753 h 339580"/>
              <a:gd name="connsiteX15" fmla="*/ 19975 w 339580"/>
              <a:gd name="connsiteY15" fmla="*/ 219728 h 339580"/>
              <a:gd name="connsiteX16" fmla="*/ 53386 w 339580"/>
              <a:gd name="connsiteY16" fmla="*/ 278723 h 339580"/>
              <a:gd name="connsiteX17" fmla="*/ 139827 w 339580"/>
              <a:gd name="connsiteY17" fmla="*/ 299630 h 339580"/>
              <a:gd name="connsiteX18" fmla="*/ 151659 w 339580"/>
              <a:gd name="connsiteY18" fmla="*/ 299340 h 339580"/>
              <a:gd name="connsiteX19" fmla="*/ 164007 w 339580"/>
              <a:gd name="connsiteY19" fmla="*/ 318460 h 339580"/>
              <a:gd name="connsiteX20" fmla="*/ 139827 w 339580"/>
              <a:gd name="connsiteY20" fmla="*/ 319605 h 339580"/>
              <a:gd name="connsiteX21" fmla="*/ 42647 w 339580"/>
              <a:gd name="connsiteY21" fmla="*/ 295567 h 339580"/>
              <a:gd name="connsiteX22" fmla="*/ 0 w 339580"/>
              <a:gd name="connsiteY22" fmla="*/ 219728 h 339580"/>
              <a:gd name="connsiteX23" fmla="*/ 339580 w 339580"/>
              <a:gd name="connsiteY23" fmla="*/ 249691 h 339580"/>
              <a:gd name="connsiteX24" fmla="*/ 249691 w 339580"/>
              <a:gd name="connsiteY24" fmla="*/ 339580 h 339580"/>
              <a:gd name="connsiteX25" fmla="*/ 159802 w 339580"/>
              <a:gd name="connsiteY25" fmla="*/ 249691 h 339580"/>
              <a:gd name="connsiteX26" fmla="*/ 249691 w 339580"/>
              <a:gd name="connsiteY26" fmla="*/ 159802 h 339580"/>
              <a:gd name="connsiteX27" fmla="*/ 339580 w 339580"/>
              <a:gd name="connsiteY27" fmla="*/ 249691 h 339580"/>
              <a:gd name="connsiteX28" fmla="*/ 296705 w 339580"/>
              <a:gd name="connsiteY28" fmla="*/ 212665 h 339580"/>
              <a:gd name="connsiteX29" fmla="*/ 282579 w 339580"/>
              <a:gd name="connsiteY29" fmla="*/ 212665 h 339580"/>
              <a:gd name="connsiteX30" fmla="*/ 229716 w 339580"/>
              <a:gd name="connsiteY30" fmla="*/ 265530 h 339580"/>
              <a:gd name="connsiteX31" fmla="*/ 216804 w 339580"/>
              <a:gd name="connsiteY31" fmla="*/ 252616 h 339580"/>
              <a:gd name="connsiteX32" fmla="*/ 202677 w 339580"/>
              <a:gd name="connsiteY32" fmla="*/ 252616 h 339580"/>
              <a:gd name="connsiteX33" fmla="*/ 202677 w 339580"/>
              <a:gd name="connsiteY33" fmla="*/ 266742 h 339580"/>
              <a:gd name="connsiteX34" fmla="*/ 222653 w 339580"/>
              <a:gd name="connsiteY34" fmla="*/ 286717 h 339580"/>
              <a:gd name="connsiteX35" fmla="*/ 236779 w 339580"/>
              <a:gd name="connsiteY35" fmla="*/ 286717 h 339580"/>
              <a:gd name="connsiteX36" fmla="*/ 296705 w 339580"/>
              <a:gd name="connsiteY36" fmla="*/ 226792 h 339580"/>
              <a:gd name="connsiteX37" fmla="*/ 296705 w 339580"/>
              <a:gd name="connsiteY37" fmla="*/ 212665 h 3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39580" h="339580">
                <a:moveTo>
                  <a:pt x="59926" y="79901"/>
                </a:moveTo>
                <a:cubicBezTo>
                  <a:pt x="59926" y="35773"/>
                  <a:pt x="95699" y="0"/>
                  <a:pt x="139827" y="0"/>
                </a:cubicBezTo>
                <a:cubicBezTo>
                  <a:pt x="183955" y="0"/>
                  <a:pt x="219728" y="35773"/>
                  <a:pt x="219728" y="79901"/>
                </a:cubicBezTo>
                <a:cubicBezTo>
                  <a:pt x="219728" y="124029"/>
                  <a:pt x="183955" y="159802"/>
                  <a:pt x="139827" y="159802"/>
                </a:cubicBezTo>
                <a:cubicBezTo>
                  <a:pt x="95699" y="159802"/>
                  <a:pt x="59926" y="124029"/>
                  <a:pt x="59926" y="79901"/>
                </a:cubicBezTo>
                <a:close/>
                <a:moveTo>
                  <a:pt x="139827" y="19975"/>
                </a:moveTo>
                <a:cubicBezTo>
                  <a:pt x="106731" y="19975"/>
                  <a:pt x="79901" y="46805"/>
                  <a:pt x="79901" y="79901"/>
                </a:cubicBezTo>
                <a:cubicBezTo>
                  <a:pt x="79901" y="112997"/>
                  <a:pt x="106731" y="139827"/>
                  <a:pt x="139827" y="139827"/>
                </a:cubicBezTo>
                <a:cubicBezTo>
                  <a:pt x="172924" y="139827"/>
                  <a:pt x="199753" y="112997"/>
                  <a:pt x="199753" y="79901"/>
                </a:cubicBezTo>
                <a:cubicBezTo>
                  <a:pt x="199753" y="46805"/>
                  <a:pt x="172924" y="19975"/>
                  <a:pt x="139827" y="19975"/>
                </a:cubicBezTo>
                <a:close/>
                <a:moveTo>
                  <a:pt x="0" y="219728"/>
                </a:moveTo>
                <a:cubicBezTo>
                  <a:pt x="0" y="197494"/>
                  <a:pt x="18041" y="179778"/>
                  <a:pt x="40125" y="179778"/>
                </a:cubicBezTo>
                <a:lnTo>
                  <a:pt x="164940" y="179778"/>
                </a:lnTo>
                <a:cubicBezTo>
                  <a:pt x="159872" y="185912"/>
                  <a:pt x="155460" y="192606"/>
                  <a:pt x="151807" y="199753"/>
                </a:cubicBezTo>
                <a:lnTo>
                  <a:pt x="40125" y="199753"/>
                </a:lnTo>
                <a:cubicBezTo>
                  <a:pt x="28921" y="199753"/>
                  <a:pt x="19975" y="208676"/>
                  <a:pt x="19975" y="219728"/>
                </a:cubicBezTo>
                <a:cubicBezTo>
                  <a:pt x="19975" y="245872"/>
                  <a:pt x="32405" y="265346"/>
                  <a:pt x="53386" y="278723"/>
                </a:cubicBezTo>
                <a:cubicBezTo>
                  <a:pt x="74771" y="292359"/>
                  <a:pt x="105168" y="299630"/>
                  <a:pt x="139827" y="299630"/>
                </a:cubicBezTo>
                <a:cubicBezTo>
                  <a:pt x="143830" y="299630"/>
                  <a:pt x="147777" y="299532"/>
                  <a:pt x="151659" y="299340"/>
                </a:cubicBezTo>
                <a:cubicBezTo>
                  <a:pt x="155116" y="306153"/>
                  <a:pt x="159263" y="312558"/>
                  <a:pt x="164007" y="318460"/>
                </a:cubicBezTo>
                <a:cubicBezTo>
                  <a:pt x="156117" y="319227"/>
                  <a:pt x="148034" y="319605"/>
                  <a:pt x="139827" y="319605"/>
                </a:cubicBezTo>
                <a:cubicBezTo>
                  <a:pt x="102778" y="319605"/>
                  <a:pt x="68255" y="311894"/>
                  <a:pt x="42647" y="295567"/>
                </a:cubicBezTo>
                <a:cubicBezTo>
                  <a:pt x="16636" y="278981"/>
                  <a:pt x="0" y="253511"/>
                  <a:pt x="0" y="219728"/>
                </a:cubicBezTo>
                <a:close/>
                <a:moveTo>
                  <a:pt x="339580" y="249691"/>
                </a:moveTo>
                <a:cubicBezTo>
                  <a:pt x="339580" y="299336"/>
                  <a:pt x="299336" y="339580"/>
                  <a:pt x="249691" y="339580"/>
                </a:cubicBezTo>
                <a:cubicBezTo>
                  <a:pt x="200047" y="339580"/>
                  <a:pt x="159802" y="299336"/>
                  <a:pt x="159802" y="249691"/>
                </a:cubicBezTo>
                <a:cubicBezTo>
                  <a:pt x="159802" y="200047"/>
                  <a:pt x="200047" y="159802"/>
                  <a:pt x="249691" y="159802"/>
                </a:cubicBezTo>
                <a:cubicBezTo>
                  <a:pt x="299336" y="159802"/>
                  <a:pt x="339580" y="200047"/>
                  <a:pt x="339580" y="249691"/>
                </a:cubicBezTo>
                <a:close/>
                <a:moveTo>
                  <a:pt x="296705" y="212665"/>
                </a:moveTo>
                <a:cubicBezTo>
                  <a:pt x="292804" y="208766"/>
                  <a:pt x="286480" y="208766"/>
                  <a:pt x="282579" y="212665"/>
                </a:cubicBezTo>
                <a:lnTo>
                  <a:pt x="229716" y="265530"/>
                </a:lnTo>
                <a:lnTo>
                  <a:pt x="216804" y="252616"/>
                </a:lnTo>
                <a:cubicBezTo>
                  <a:pt x="212903" y="248716"/>
                  <a:pt x="206579" y="248716"/>
                  <a:pt x="202677" y="252616"/>
                </a:cubicBezTo>
                <a:cubicBezTo>
                  <a:pt x="198778" y="256517"/>
                  <a:pt x="198778" y="262841"/>
                  <a:pt x="202677" y="266742"/>
                </a:cubicBezTo>
                <a:lnTo>
                  <a:pt x="222653" y="286717"/>
                </a:lnTo>
                <a:cubicBezTo>
                  <a:pt x="226554" y="290617"/>
                  <a:pt x="232878" y="290617"/>
                  <a:pt x="236779" y="286717"/>
                </a:cubicBezTo>
                <a:lnTo>
                  <a:pt x="296705" y="226792"/>
                </a:lnTo>
                <a:cubicBezTo>
                  <a:pt x="300604" y="222890"/>
                  <a:pt x="300604" y="216566"/>
                  <a:pt x="296705" y="212665"/>
                </a:cubicBez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 w="3175">
                <a:noFill/>
              </a:ln>
              <a:gradFill>
                <a:gsLst>
                  <a:gs pos="76437">
                    <a:srgbClr val="FFFFFF"/>
                  </a:gs>
                  <a:gs pos="55747">
                    <a:srgbClr val="FFFFFF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Sans Display Semibold"/>
              <a:ea typeface="+mn-ea"/>
              <a:cs typeface="Segoe U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56094-9D7B-E1D9-93CA-F1E7C02BEEBA}"/>
              </a:ext>
            </a:extLst>
          </p:cNvPr>
          <p:cNvSpPr txBox="1"/>
          <p:nvPr/>
        </p:nvSpPr>
        <p:spPr>
          <a:xfrm>
            <a:off x="5456172" y="5173953"/>
            <a:ext cx="589381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Let your instructor know when you completed all your challenges.</a:t>
            </a:r>
          </a:p>
        </p:txBody>
      </p:sp>
    </p:spTree>
    <p:extLst>
      <p:ext uri="{BB962C8B-B14F-4D97-AF65-F5344CB8AC3E}">
        <p14:creationId xmlns:p14="http://schemas.microsoft.com/office/powerpoint/2010/main" val="132060164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B9DD4A04-9426-A60A-439E-177FC137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/>
          <a:p>
            <a:r>
              <a:rPr lang="en-US"/>
              <a:t>Your Copilot Scavenger Hunt Trophy Wall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3D605B5-93C1-5599-3A9E-75273A92B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263" y="970418"/>
            <a:ext cx="11018520" cy="341632"/>
          </a:xfrm>
        </p:spPr>
        <p:txBody>
          <a:bodyPr>
            <a:spAutoFit/>
          </a:bodyPr>
          <a:lstStyle/>
          <a:p>
            <a:r>
              <a:rPr lang="en-US" dirty="0"/>
              <a:t>Complete all 10 challenges and paste a screenshot of your task in each respective box below. Just click on the image placeholder and paste the image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853424E7-D089-47B4-28BD-53EDBAE4E2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53C8A2EB-9A68-1B32-1AF5-E274FDAF8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0652" y="3508845"/>
            <a:ext cx="2100530" cy="431330"/>
          </a:xfrm>
        </p:spPr>
        <p:txBody>
          <a:bodyPr/>
          <a:lstStyle/>
          <a:p>
            <a:r>
              <a:rPr lang="en-US"/>
              <a:t>1. Catch up on emails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1BB6939B-906A-0F01-B5DD-F20CFCE82E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2BF4DBC-F943-AB31-6421-98210F3ED2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622" y="3508845"/>
            <a:ext cx="2100530" cy="431330"/>
          </a:xfrm>
        </p:spPr>
        <p:txBody>
          <a:bodyPr/>
          <a:lstStyle/>
          <a:p>
            <a:r>
              <a:rPr lang="en-US"/>
              <a:t>2. Get action items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CF36AD7-2D38-8B5F-F35A-7A024A2420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4FED6040-827C-4841-9420-DAB475FFF1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44592" y="3508845"/>
            <a:ext cx="2100530" cy="431330"/>
          </a:xfrm>
        </p:spPr>
        <p:txBody>
          <a:bodyPr/>
          <a:lstStyle/>
          <a:p>
            <a:r>
              <a:rPr lang="en-US"/>
              <a:t>3. Summarize your week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109FB4B5-0E56-5F5C-C8BF-5924E6D76A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8B197A8-F27A-982D-1BA8-6DA930B81F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36562" y="3508845"/>
            <a:ext cx="2100530" cy="431330"/>
          </a:xfrm>
        </p:spPr>
        <p:txBody>
          <a:bodyPr/>
          <a:lstStyle/>
          <a:p>
            <a:r>
              <a:rPr lang="en-US"/>
              <a:t>4. Gather information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6DC55FC-EBB5-99A1-837D-29D4A3233D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7108132F-195C-CE24-62C3-7F1393D198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28531" y="3508845"/>
            <a:ext cx="2100530" cy="431330"/>
          </a:xfrm>
        </p:spPr>
        <p:txBody>
          <a:bodyPr/>
          <a:lstStyle/>
          <a:p>
            <a:r>
              <a:rPr lang="en-US"/>
              <a:t>5. Draft an email response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7010B7F7-8546-4FC6-3C64-ACEDA1C89C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C393E0DB-FE4A-3AB7-B334-6358A27AA8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0652" y="5507235"/>
            <a:ext cx="2100530" cy="431330"/>
          </a:xfrm>
        </p:spPr>
        <p:txBody>
          <a:bodyPr/>
          <a:lstStyle/>
          <a:p>
            <a:r>
              <a:rPr lang="en-US"/>
              <a:t>6. Create an executive summary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2515154-637B-37D4-C6A3-4159E3C34C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68F03C65-7986-CF43-1826-33B6B6061E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52622" y="5507235"/>
            <a:ext cx="2100530" cy="431330"/>
          </a:xfrm>
        </p:spPr>
        <p:txBody>
          <a:bodyPr/>
          <a:lstStyle/>
          <a:p>
            <a:r>
              <a:rPr lang="en-US"/>
              <a:t>7. Brainstorm ideas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7E1DB3A6-202B-AC9F-E7C8-BEF838E35B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5A3A725A-CE66-215B-461F-0F067E307F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44592" y="5507235"/>
            <a:ext cx="2100530" cy="431330"/>
          </a:xfrm>
        </p:spPr>
        <p:txBody>
          <a:bodyPr/>
          <a:lstStyle/>
          <a:p>
            <a:r>
              <a:rPr lang="en-US"/>
              <a:t>8. Create a presentation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32DD29C2-0C44-771F-4E6B-260D4EB1681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049E4999-72CB-B30D-37FF-128119386D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36562" y="5507235"/>
            <a:ext cx="2100530" cy="431330"/>
          </a:xfrm>
        </p:spPr>
        <p:txBody>
          <a:bodyPr/>
          <a:lstStyle/>
          <a:p>
            <a:r>
              <a:rPr lang="en-US"/>
              <a:t>9. Analyze data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F5E9AFB-C0D7-1A0D-D3A6-F2B1873E6C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482B3096-1B7C-210F-1326-E787F0F682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28531" y="5507235"/>
            <a:ext cx="2100530" cy="431330"/>
          </a:xfrm>
        </p:spPr>
        <p:txBody>
          <a:bodyPr/>
          <a:lstStyle/>
          <a:p>
            <a:r>
              <a:rPr lang="en-US"/>
              <a:t>10. Minecraft yourself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08D09072-0A7E-2E73-0EE6-02EC1BC37C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4014" y="6074347"/>
            <a:ext cx="10761687" cy="393047"/>
          </a:xfrm>
        </p:spPr>
        <p:txBody>
          <a:bodyPr/>
          <a:lstStyle/>
          <a:p>
            <a:r>
              <a:rPr lang="en-US" dirty="0"/>
              <a:t>Let your instructor know once you have successfully completed all challenges</a:t>
            </a:r>
          </a:p>
        </p:txBody>
      </p:sp>
    </p:spTree>
    <p:extLst>
      <p:ext uri="{BB962C8B-B14F-4D97-AF65-F5344CB8AC3E}">
        <p14:creationId xmlns:p14="http://schemas.microsoft.com/office/powerpoint/2010/main" val="301975228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12AB-4CEF-C1B6-2A00-3C13EA60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4F4013A-E02E-F7E6-EFA7-E6FF23C99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V="1">
            <a:off x="1349370" y="87311"/>
            <a:ext cx="4832352" cy="7531107"/>
          </a:xfrm>
          <a:prstGeom prst="round2SameRect">
            <a:avLst>
              <a:gd name="adj1" fmla="val 2918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33C6E2B9-BD9A-95B0-C97E-CE010A192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 flipH="1" flipV="1">
            <a:off x="7527922" y="1604964"/>
            <a:ext cx="4832352" cy="4495804"/>
          </a:xfrm>
          <a:prstGeom prst="round2SameRect">
            <a:avLst>
              <a:gd name="adj1" fmla="val 3119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18DD3-BA18-4CF8-F8CD-F6BB8D5CEB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 #1: Catch up on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8ADD-A559-35AD-9686-F8F33F3EAB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Use Copilot in Outlook to quickly catch up on long email threads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9D1D1E-DBA2-80E7-32BF-87C72AE0BC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15067-A29D-2FC9-6D67-A921CD28C4A5}"/>
              </a:ext>
            </a:extLst>
          </p:cNvPr>
          <p:cNvSpPr txBox="1"/>
          <p:nvPr/>
        </p:nvSpPr>
        <p:spPr>
          <a:xfrm>
            <a:off x="1057728" y="171337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Outlook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83BB74-7E98-9E87-C5E0-BFC5335A26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26258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F62C9-5942-A26C-D073-6836F8363CC9}"/>
              </a:ext>
            </a:extLst>
          </p:cNvPr>
          <p:cNvSpPr txBox="1"/>
          <p:nvPr/>
        </p:nvSpPr>
        <p:spPr>
          <a:xfrm>
            <a:off x="1057728" y="227475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Select an email thread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91937CB-AA17-C584-6615-A032579641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857585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60DB0-71B7-386F-DAE9-099E829FFEE9}"/>
              </a:ext>
            </a:extLst>
          </p:cNvPr>
          <p:cNvSpPr txBox="1"/>
          <p:nvPr/>
        </p:nvSpPr>
        <p:spPr>
          <a:xfrm>
            <a:off x="1057727" y="2869760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Click on “Summary by Copilot”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Copilot will summarize the email thread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A475AD-0644-3229-E56C-1E91E033A2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3717412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CEBBF-1AF5-A099-86A4-B3EF52335BA5}"/>
              </a:ext>
            </a:extLst>
          </p:cNvPr>
          <p:cNvSpPr txBox="1"/>
          <p:nvPr/>
        </p:nvSpPr>
        <p:spPr>
          <a:xfrm>
            <a:off x="1057728" y="3729587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Click on “Ask Copilot”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The Copilot bar will open on the right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98F637-6042-CAF2-D0BD-C5EC8F8959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312416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24352-16DA-293E-4CA9-5CF7DE8E7457}"/>
              </a:ext>
            </a:extLst>
          </p:cNvPr>
          <p:cNvSpPr txBox="1"/>
          <p:nvPr/>
        </p:nvSpPr>
        <p:spPr>
          <a:xfrm>
            <a:off x="1057729" y="4324591"/>
            <a:ext cx="6314619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Ask Copilot a follow-up question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For example: “Are there any immediate action items for me?” or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“Is there a deadline I should be aware of?”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36E3C8-7779-F065-4B7B-3C81020294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5387688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DE9B7-701F-F7E3-6560-00CF18390540}"/>
              </a:ext>
            </a:extLst>
          </p:cNvPr>
          <p:cNvSpPr txBox="1"/>
          <p:nvPr/>
        </p:nvSpPr>
        <p:spPr>
          <a:xfrm>
            <a:off x="1057727" y="5399863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Copilot’s response and paste it in box 1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on your trophy wall </a:t>
            </a:r>
          </a:p>
        </p:txBody>
      </p:sp>
      <p:pic>
        <p:nvPicPr>
          <p:cNvPr id="21" name="Picture 20" descr="Person in a white shirt holding a smartphone in an office">
            <a:extLst>
              <a:ext uri="{FF2B5EF4-FFF2-40B4-BE49-F238E27FC236}">
                <a16:creationId xmlns:a16="http://schemas.microsoft.com/office/drawing/2014/main" id="{D3DCE06A-1BB9-4C12-10DC-25F48C853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3991" y="1577400"/>
            <a:ext cx="4240212" cy="4550932"/>
          </a:xfrm>
          <a:prstGeom prst="roundRect">
            <a:avLst>
              <a:gd name="adj" fmla="val 1768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3004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6A4A2-6A35-3587-354A-E42EB1AD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1AFBB52D-D631-2263-83E2-72C55D1FC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7527922" y="1604964"/>
            <a:ext cx="4832352" cy="4495804"/>
          </a:xfrm>
          <a:prstGeom prst="round2SameRect">
            <a:avLst>
              <a:gd name="adj1" fmla="val 3490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E76DD3D2-5411-ACE5-205C-2BCAA5017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1349370" y="87311"/>
            <a:ext cx="4832352" cy="7531107"/>
          </a:xfrm>
          <a:prstGeom prst="round2SameRect">
            <a:avLst>
              <a:gd name="adj1" fmla="val 3066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78227-B18D-76B7-D5EC-AB1E97A8DD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#2: Get action items from a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1A922-E072-F1E3-42FB-581786DC71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Copilot in Teams to list action items for your team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097D852-B30C-BD18-D7AB-42C21694C4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FA479-055C-35F0-1327-5E46C2FC5EC2}"/>
              </a:ext>
            </a:extLst>
          </p:cNvPr>
          <p:cNvSpPr txBox="1"/>
          <p:nvPr/>
        </p:nvSpPr>
        <p:spPr>
          <a:xfrm>
            <a:off x="1057728" y="171337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a recording of a Teams meeting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0A0845-821B-F743-1A76-12341EF565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26258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111563-6EF1-AA07-8FE9-7140993C0722}"/>
              </a:ext>
            </a:extLst>
          </p:cNvPr>
          <p:cNvSpPr txBox="1"/>
          <p:nvPr/>
        </p:nvSpPr>
        <p:spPr>
          <a:xfrm>
            <a:off x="1057728" y="2274756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Click on the Copilot icon on the top right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DD2B8D-DDF6-2D49-97AE-55A38322C7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857585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CB46E-37DB-940C-2C82-7F9560C6CE7E}"/>
              </a:ext>
            </a:extLst>
          </p:cNvPr>
          <p:cNvSpPr txBox="1"/>
          <p:nvPr/>
        </p:nvSpPr>
        <p:spPr>
          <a:xfrm>
            <a:off x="1057727" y="2869760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Use this prompt: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737E9E-5626-D379-38F2-18B5ECF73E6A}"/>
              </a:ext>
            </a:extLst>
          </p:cNvPr>
          <p:cNvSpPr/>
          <p:nvPr/>
        </p:nvSpPr>
        <p:spPr bwMode="auto">
          <a:xfrm>
            <a:off x="1057726" y="3275815"/>
            <a:ext cx="6314619" cy="716059"/>
          </a:xfrm>
          <a:prstGeom prst="roundRect">
            <a:avLst>
              <a:gd name="adj" fmla="val 602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“List all action items, the person responsible and any due dates that were discussed in this meeting.”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268B2C-534B-1235-2B7A-669D0D86A6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314135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6D80B7-E486-F909-EA70-4D0FABB3E120}"/>
              </a:ext>
            </a:extLst>
          </p:cNvPr>
          <p:cNvSpPr txBox="1"/>
          <p:nvPr/>
        </p:nvSpPr>
        <p:spPr>
          <a:xfrm>
            <a:off x="1057728" y="4326310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Copilot’s response and paste it in box 2 on your trophy wall </a:t>
            </a:r>
          </a:p>
        </p:txBody>
      </p:sp>
      <p:pic>
        <p:nvPicPr>
          <p:cNvPr id="37" name="Picture 36" descr="Three people in a bright meeting room, with one presenting and two seated at a table with laptops and notebooks.">
            <a:extLst>
              <a:ext uri="{FF2B5EF4-FFF2-40B4-BE49-F238E27FC236}">
                <a16:creationId xmlns:a16="http://schemas.microsoft.com/office/drawing/2014/main" id="{68C25E1A-8F5F-3584-A83E-54E4E9A53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"/>
          <a:stretch>
            <a:fillRect/>
          </a:stretch>
        </p:blipFill>
        <p:spPr>
          <a:xfrm>
            <a:off x="7822690" y="1574620"/>
            <a:ext cx="4242816" cy="4553712"/>
          </a:xfrm>
          <a:custGeom>
            <a:avLst/>
            <a:gdLst>
              <a:gd name="connsiteX0" fmla="*/ 78492 w 4242816"/>
              <a:gd name="connsiteY0" fmla="*/ 0 h 4553712"/>
              <a:gd name="connsiteX1" fmla="*/ 4164324 w 4242816"/>
              <a:gd name="connsiteY1" fmla="*/ 0 h 4553712"/>
              <a:gd name="connsiteX2" fmla="*/ 4242816 w 4242816"/>
              <a:gd name="connsiteY2" fmla="*/ 78492 h 4553712"/>
              <a:gd name="connsiteX3" fmla="*/ 4242816 w 4242816"/>
              <a:gd name="connsiteY3" fmla="*/ 4475220 h 4553712"/>
              <a:gd name="connsiteX4" fmla="*/ 4164324 w 4242816"/>
              <a:gd name="connsiteY4" fmla="*/ 4553712 h 4553712"/>
              <a:gd name="connsiteX5" fmla="*/ 78492 w 4242816"/>
              <a:gd name="connsiteY5" fmla="*/ 4553712 h 4553712"/>
              <a:gd name="connsiteX6" fmla="*/ 0 w 4242816"/>
              <a:gd name="connsiteY6" fmla="*/ 4475220 h 4553712"/>
              <a:gd name="connsiteX7" fmla="*/ 0 w 4242816"/>
              <a:gd name="connsiteY7" fmla="*/ 78492 h 4553712"/>
              <a:gd name="connsiteX8" fmla="*/ 78492 w 4242816"/>
              <a:gd name="connsiteY8" fmla="*/ 0 h 45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2816" h="4553712">
                <a:moveTo>
                  <a:pt x="78492" y="0"/>
                </a:moveTo>
                <a:lnTo>
                  <a:pt x="4164324" y="0"/>
                </a:lnTo>
                <a:cubicBezTo>
                  <a:pt x="4207674" y="0"/>
                  <a:pt x="4242816" y="35142"/>
                  <a:pt x="4242816" y="78492"/>
                </a:cubicBezTo>
                <a:lnTo>
                  <a:pt x="4242816" y="4475220"/>
                </a:lnTo>
                <a:cubicBezTo>
                  <a:pt x="4242816" y="4518570"/>
                  <a:pt x="4207674" y="4553712"/>
                  <a:pt x="4164324" y="4553712"/>
                </a:cubicBezTo>
                <a:lnTo>
                  <a:pt x="78492" y="4553712"/>
                </a:lnTo>
                <a:cubicBezTo>
                  <a:pt x="35142" y="4553712"/>
                  <a:pt x="0" y="4518570"/>
                  <a:pt x="0" y="4475220"/>
                </a:cubicBezTo>
                <a:lnTo>
                  <a:pt x="0" y="78492"/>
                </a:lnTo>
                <a:cubicBezTo>
                  <a:pt x="0" y="35142"/>
                  <a:pt x="35142" y="0"/>
                  <a:pt x="7849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592795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396CA-E69D-13FF-9488-FCA346AA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0AE56EF1-442D-EA9F-C753-D6A211D1A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7527922" y="1604964"/>
            <a:ext cx="4832352" cy="4495804"/>
          </a:xfrm>
          <a:prstGeom prst="round2SameRect">
            <a:avLst>
              <a:gd name="adj1" fmla="val 3490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005E7-3738-588D-D008-9FDF00F7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egoe Sans Display"/>
              </a:rPr>
              <a:t>Challenge #3: Research a company's market share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10527-0361-92F6-2AE4-22D8ED2C9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wrap="square" lIns="0" tIns="64008" rIns="0" bIns="0" rtlCol="0" anchor="t">
            <a:normAutofit/>
          </a:bodyPr>
          <a:lstStyle/>
          <a:p>
            <a:r>
              <a:rPr lang="en-US" dirty="0">
                <a:cs typeface="Segoe Sans Display"/>
              </a:rPr>
              <a:t>Use Researcher to provide you with a report of an organization of your choice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7A0430-680C-3B31-0B8D-A4B9E55C72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AAF47E-417D-D762-DC1E-7DF347FB5764}"/>
              </a:ext>
            </a:extLst>
          </p:cNvPr>
          <p:cNvSpPr txBox="1"/>
          <p:nvPr/>
        </p:nvSpPr>
        <p:spPr>
          <a:xfrm>
            <a:off x="1057728" y="1713376"/>
            <a:ext cx="6314619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Copilot Chat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Make sure you use the “work” tab on the top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504D3C-A09A-DFA8-757B-1CDD23911C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457816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1A86E-5380-E013-F58C-1F10FECA4E67}"/>
              </a:ext>
            </a:extLst>
          </p:cNvPr>
          <p:cNvSpPr txBox="1"/>
          <p:nvPr/>
        </p:nvSpPr>
        <p:spPr>
          <a:xfrm>
            <a:off x="1057728" y="2469992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Use this prompt: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10F2BA-12D1-610C-5C82-DE67D28C10E6}"/>
              </a:ext>
            </a:extLst>
          </p:cNvPr>
          <p:cNvSpPr/>
          <p:nvPr/>
        </p:nvSpPr>
        <p:spPr bwMode="auto">
          <a:xfrm>
            <a:off x="1057726" y="2867046"/>
            <a:ext cx="6314619" cy="716059"/>
          </a:xfrm>
          <a:prstGeom prst="roundRect">
            <a:avLst>
              <a:gd name="adj" fmla="val 815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/>
                <a:sym typeface="Wingdings" panose="05000000000000000000" pitchFamily="2" charset="2"/>
              </a:rPr>
              <a:t>“Analyze the market position of [Company].”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795DDC-6294-A995-FEC7-A5B73DFED2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3804326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63726E-185B-198C-8476-AE5F3EC28DDE}"/>
              </a:ext>
            </a:extLst>
          </p:cNvPr>
          <p:cNvSpPr txBox="1"/>
          <p:nvPr/>
        </p:nvSpPr>
        <p:spPr>
          <a:xfrm>
            <a:off x="1057727" y="3816501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Respond to the questions that Researcher asks you.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256972-89A3-E12B-6DE8-4A10055511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556655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4A9CB-91D1-E024-5894-F4AA30D02FFE}"/>
              </a:ext>
            </a:extLst>
          </p:cNvPr>
          <p:cNvSpPr txBox="1"/>
          <p:nvPr/>
        </p:nvSpPr>
        <p:spPr>
          <a:xfrm>
            <a:off x="1057728" y="4568830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Copilot’s response and paste it in box 3 on your trophy wall </a:t>
            </a:r>
          </a:p>
        </p:txBody>
      </p:sp>
      <p:pic>
        <p:nvPicPr>
          <p:cNvPr id="21" name="Picture 20" descr="Person sitting in front of a laptop in a casual indoor setting.">
            <a:extLst>
              <a:ext uri="{FF2B5EF4-FFF2-40B4-BE49-F238E27FC236}">
                <a16:creationId xmlns:a16="http://schemas.microsoft.com/office/drawing/2014/main" id="{EE8F1F20-177E-2274-92B7-75E2F30BC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"/>
          <a:stretch>
            <a:fillRect/>
          </a:stretch>
        </p:blipFill>
        <p:spPr>
          <a:xfrm>
            <a:off x="7822690" y="1576009"/>
            <a:ext cx="4242816" cy="4553712"/>
          </a:xfrm>
          <a:custGeom>
            <a:avLst/>
            <a:gdLst>
              <a:gd name="connsiteX0" fmla="*/ 107089 w 4242816"/>
              <a:gd name="connsiteY0" fmla="*/ 0 h 4553712"/>
              <a:gd name="connsiteX1" fmla="*/ 4135727 w 4242816"/>
              <a:gd name="connsiteY1" fmla="*/ 0 h 4553712"/>
              <a:gd name="connsiteX2" fmla="*/ 4242816 w 4242816"/>
              <a:gd name="connsiteY2" fmla="*/ 107089 h 4553712"/>
              <a:gd name="connsiteX3" fmla="*/ 4242816 w 4242816"/>
              <a:gd name="connsiteY3" fmla="*/ 4446623 h 4553712"/>
              <a:gd name="connsiteX4" fmla="*/ 4135727 w 4242816"/>
              <a:gd name="connsiteY4" fmla="*/ 4553712 h 4553712"/>
              <a:gd name="connsiteX5" fmla="*/ 107089 w 4242816"/>
              <a:gd name="connsiteY5" fmla="*/ 4553712 h 4553712"/>
              <a:gd name="connsiteX6" fmla="*/ 0 w 4242816"/>
              <a:gd name="connsiteY6" fmla="*/ 4446623 h 4553712"/>
              <a:gd name="connsiteX7" fmla="*/ 0 w 4242816"/>
              <a:gd name="connsiteY7" fmla="*/ 107089 h 4553712"/>
              <a:gd name="connsiteX8" fmla="*/ 107089 w 4242816"/>
              <a:gd name="connsiteY8" fmla="*/ 0 h 45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2816" h="4553712">
                <a:moveTo>
                  <a:pt x="107089" y="0"/>
                </a:moveTo>
                <a:lnTo>
                  <a:pt x="4135727" y="0"/>
                </a:lnTo>
                <a:cubicBezTo>
                  <a:pt x="4194871" y="0"/>
                  <a:pt x="4242816" y="47945"/>
                  <a:pt x="4242816" y="107089"/>
                </a:cubicBezTo>
                <a:lnTo>
                  <a:pt x="4242816" y="4446623"/>
                </a:lnTo>
                <a:cubicBezTo>
                  <a:pt x="4242816" y="4505767"/>
                  <a:pt x="4194871" y="4553712"/>
                  <a:pt x="4135727" y="4553712"/>
                </a:cubicBezTo>
                <a:lnTo>
                  <a:pt x="107089" y="4553712"/>
                </a:lnTo>
                <a:cubicBezTo>
                  <a:pt x="47945" y="4553712"/>
                  <a:pt x="0" y="4505767"/>
                  <a:pt x="0" y="4446623"/>
                </a:cubicBezTo>
                <a:lnTo>
                  <a:pt x="0" y="107089"/>
                </a:lnTo>
                <a:cubicBezTo>
                  <a:pt x="0" y="47945"/>
                  <a:pt x="47945" y="0"/>
                  <a:pt x="1070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02896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4D338-C65E-F598-1BE8-24E592D2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B7000063-0163-2583-FC37-22E415534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1349370" y="87310"/>
            <a:ext cx="4832352" cy="7531107"/>
          </a:xfrm>
          <a:prstGeom prst="round2SameRect">
            <a:avLst>
              <a:gd name="adj1" fmla="val 3066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B3C572A3-3E2C-5239-4BA4-A70A9FCBC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7527922" y="1604964"/>
            <a:ext cx="4832352" cy="4495804"/>
          </a:xfrm>
          <a:prstGeom prst="round2SameRect">
            <a:avLst>
              <a:gd name="adj1" fmla="val 3490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C6B55-0429-31FD-0D82-FE621D6C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#4: Gather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A604E-18E6-3BBA-29B3-7E4C8681DC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Copilot Chat to gather information about a project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842BDF-9081-29EB-839A-97DBE81A23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0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E6C2A7-6247-0B13-2F3E-0A775A175EC8}"/>
              </a:ext>
            </a:extLst>
          </p:cNvPr>
          <p:cNvSpPr txBox="1"/>
          <p:nvPr/>
        </p:nvSpPr>
        <p:spPr>
          <a:xfrm>
            <a:off x="1057728" y="1713375"/>
            <a:ext cx="6314619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Copilot Chat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Make sure you use the “work” tab on the top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E46C83-60C5-EACF-1EF9-A9E34FC4B8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457816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248E9-A24D-C600-E803-58652B728BBC}"/>
              </a:ext>
            </a:extLst>
          </p:cNvPr>
          <p:cNvSpPr txBox="1"/>
          <p:nvPr/>
        </p:nvSpPr>
        <p:spPr>
          <a:xfrm>
            <a:off x="1057728" y="2469991"/>
            <a:ext cx="63146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Think of a project you are working on and use this prompt: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828541E-DCDD-527E-29CF-7FB59FC40641}"/>
              </a:ext>
            </a:extLst>
          </p:cNvPr>
          <p:cNvSpPr/>
          <p:nvPr/>
        </p:nvSpPr>
        <p:spPr bwMode="auto">
          <a:xfrm>
            <a:off x="1057726" y="2867045"/>
            <a:ext cx="6314619" cy="1274781"/>
          </a:xfrm>
          <a:prstGeom prst="roundRect">
            <a:avLst>
              <a:gd name="adj" fmla="val 455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“Look through my emails, messages, meetings and documents in the last [insert time frame, like 3 weeks] and create a comprehensive overview of the latest information for [insert project name].”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42B90F-09C0-435B-B699-CC95D3B72A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363047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8E1C9C-92AD-E5B3-C1E4-C214F26B25D3}"/>
              </a:ext>
            </a:extLst>
          </p:cNvPr>
          <p:cNvSpPr txBox="1"/>
          <p:nvPr/>
        </p:nvSpPr>
        <p:spPr>
          <a:xfrm>
            <a:off x="1057727" y="4375222"/>
            <a:ext cx="631461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Copilot’s response and paste it in box 4 on your trophy wall </a:t>
            </a:r>
          </a:p>
        </p:txBody>
      </p:sp>
      <p:pic>
        <p:nvPicPr>
          <p:cNvPr id="30" name="Picture 29" descr="Two people walking indoors one is with a smartphone.">
            <a:extLst>
              <a:ext uri="{FF2B5EF4-FFF2-40B4-BE49-F238E27FC236}">
                <a16:creationId xmlns:a16="http://schemas.microsoft.com/office/drawing/2014/main" id="{49650DD6-F699-9900-7E06-D6D318A6A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2690" y="1576009"/>
            <a:ext cx="4242816" cy="4553712"/>
          </a:xfrm>
          <a:custGeom>
            <a:avLst/>
            <a:gdLst>
              <a:gd name="connsiteX0" fmla="*/ 88038 w 4242816"/>
              <a:gd name="connsiteY0" fmla="*/ 0 h 4553712"/>
              <a:gd name="connsiteX1" fmla="*/ 4154778 w 4242816"/>
              <a:gd name="connsiteY1" fmla="*/ 0 h 4553712"/>
              <a:gd name="connsiteX2" fmla="*/ 4242816 w 4242816"/>
              <a:gd name="connsiteY2" fmla="*/ 88038 h 4553712"/>
              <a:gd name="connsiteX3" fmla="*/ 4242816 w 4242816"/>
              <a:gd name="connsiteY3" fmla="*/ 4465674 h 4553712"/>
              <a:gd name="connsiteX4" fmla="*/ 4154778 w 4242816"/>
              <a:gd name="connsiteY4" fmla="*/ 4553712 h 4553712"/>
              <a:gd name="connsiteX5" fmla="*/ 88038 w 4242816"/>
              <a:gd name="connsiteY5" fmla="*/ 4553712 h 4553712"/>
              <a:gd name="connsiteX6" fmla="*/ 0 w 4242816"/>
              <a:gd name="connsiteY6" fmla="*/ 4465674 h 4553712"/>
              <a:gd name="connsiteX7" fmla="*/ 0 w 4242816"/>
              <a:gd name="connsiteY7" fmla="*/ 88038 h 4553712"/>
              <a:gd name="connsiteX8" fmla="*/ 88038 w 4242816"/>
              <a:gd name="connsiteY8" fmla="*/ 0 h 45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2816" h="4553712">
                <a:moveTo>
                  <a:pt x="88038" y="0"/>
                </a:moveTo>
                <a:lnTo>
                  <a:pt x="4154778" y="0"/>
                </a:lnTo>
                <a:cubicBezTo>
                  <a:pt x="4203400" y="0"/>
                  <a:pt x="4242816" y="39416"/>
                  <a:pt x="4242816" y="88038"/>
                </a:cubicBezTo>
                <a:lnTo>
                  <a:pt x="4242816" y="4465674"/>
                </a:lnTo>
                <a:cubicBezTo>
                  <a:pt x="4242816" y="4514296"/>
                  <a:pt x="4203400" y="4553712"/>
                  <a:pt x="4154778" y="4553712"/>
                </a:cubicBezTo>
                <a:lnTo>
                  <a:pt x="88038" y="4553712"/>
                </a:lnTo>
                <a:cubicBezTo>
                  <a:pt x="39416" y="4553712"/>
                  <a:pt x="0" y="4514296"/>
                  <a:pt x="0" y="4465674"/>
                </a:cubicBezTo>
                <a:lnTo>
                  <a:pt x="0" y="88038"/>
                </a:lnTo>
                <a:cubicBezTo>
                  <a:pt x="0" y="39416"/>
                  <a:pt x="39416" y="0"/>
                  <a:pt x="880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51823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B2399-D164-7F6B-95CB-D199AD07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3FC8A836-F2A8-5571-3F63-FD40D0132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7527922" y="1604964"/>
            <a:ext cx="4832352" cy="4495804"/>
          </a:xfrm>
          <a:prstGeom prst="round2SameRect">
            <a:avLst>
              <a:gd name="adj1" fmla="val 3490"/>
              <a:gd name="adj2" fmla="val 0"/>
            </a:avLst>
          </a:prstGeom>
          <a:solidFill>
            <a:schemeClr val="bg1"/>
          </a:solidFill>
          <a:ln w="9525">
            <a:noFill/>
            <a:headEnd type="none" w="med" len="med"/>
            <a:tailEnd type="none" w="med" len="med"/>
          </a:ln>
          <a:effectLst>
            <a:outerShdw blurRad="190500" dist="127000" dir="2700000" algn="tl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6E7F1C96-0B17-40E4-3588-BC3BC4290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V="1">
            <a:off x="1349370" y="87311"/>
            <a:ext cx="4832352" cy="7531107"/>
          </a:xfrm>
          <a:prstGeom prst="round2SameRect">
            <a:avLst>
              <a:gd name="adj1" fmla="val 2918"/>
              <a:gd name="adj2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49235-9C9C-CE43-F076-2463D3AB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#5: Draft an email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A9AC-BFBF-B1AA-9BA9-479E59F055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Copilot in Outlook to draft a polished email response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819595-0707-B6D4-4285-A322FA362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170120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45AB3D-2D78-8F75-A855-8564B1990539}"/>
              </a:ext>
            </a:extLst>
          </p:cNvPr>
          <p:cNvSpPr txBox="1"/>
          <p:nvPr/>
        </p:nvSpPr>
        <p:spPr>
          <a:xfrm>
            <a:off x="1057728" y="1728765"/>
            <a:ext cx="631461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Open Outlook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E855EC3-39A6-491C-6F2E-55542750C2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157777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940322-3F06-64FC-D595-28C18586A65E}"/>
              </a:ext>
            </a:extLst>
          </p:cNvPr>
          <p:cNvSpPr txBox="1"/>
          <p:nvPr/>
        </p:nvSpPr>
        <p:spPr>
          <a:xfrm>
            <a:off x="1057728" y="2185341"/>
            <a:ext cx="631461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Select an email thread and hit ‘reply’ or ‘reply all’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85B4E9-71CD-88D7-D298-B0C10C6C66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2614353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F9375C-55FE-0347-43AD-7855854A6B5B}"/>
              </a:ext>
            </a:extLst>
          </p:cNvPr>
          <p:cNvSpPr txBox="1"/>
          <p:nvPr/>
        </p:nvSpPr>
        <p:spPr>
          <a:xfrm>
            <a:off x="1057727" y="2626528"/>
            <a:ext cx="631461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Click the Copilot icon in the body of the email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 3" panose="05040102010807070707" pitchFamily="18" charset="2"/>
              </a:rPr>
              <a:t>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A Copilot prompt box will open up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87F62B-F339-A49D-E427-39D38D5F06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3274197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9F7E36-9867-D0FE-9B2D-CF261771B40A}"/>
              </a:ext>
            </a:extLst>
          </p:cNvPr>
          <p:cNvSpPr txBox="1"/>
          <p:nvPr/>
        </p:nvSpPr>
        <p:spPr>
          <a:xfrm>
            <a:off x="1057728" y="3301762"/>
            <a:ext cx="631461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Now use this prompt: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1E5EED4-DF0B-F683-DC41-2FF11265D680}"/>
              </a:ext>
            </a:extLst>
          </p:cNvPr>
          <p:cNvSpPr/>
          <p:nvPr/>
        </p:nvSpPr>
        <p:spPr bwMode="auto">
          <a:xfrm>
            <a:off x="1057727" y="3668181"/>
            <a:ext cx="6314619" cy="716059"/>
          </a:xfrm>
          <a:prstGeom prst="roundRect">
            <a:avLst>
              <a:gd name="adj" fmla="val 83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“Draft a response saying [insert a brief description of what you want to say].”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DE5AA3C-B940-7F9D-8F05-57762C881D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467475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51E0E9-ADA8-EE41-FCE0-5C82477F7CAD}"/>
              </a:ext>
            </a:extLst>
          </p:cNvPr>
          <p:cNvSpPr txBox="1"/>
          <p:nvPr/>
        </p:nvSpPr>
        <p:spPr>
          <a:xfrm>
            <a:off x="1057729" y="4495040"/>
            <a:ext cx="631461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Copilot will now draft a response for you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E8B3C3-315D-808A-8CE7-C4D394D503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4924051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6A32A5-906C-B0F9-74C6-E226BBAC5388}"/>
              </a:ext>
            </a:extLst>
          </p:cNvPr>
          <p:cNvSpPr txBox="1"/>
          <p:nvPr/>
        </p:nvSpPr>
        <p:spPr>
          <a:xfrm>
            <a:off x="1057727" y="4936226"/>
            <a:ext cx="631461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In the Copilot box, select “Change Tone” and then select “professional”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Copilot will adjust the draft to sound more professional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FF01819-BE20-CF39-8AA7-F695C708E3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571500" y="5583896"/>
            <a:ext cx="301350" cy="3013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7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FA3B1-FFCD-E6F9-CFE8-ABE49BB453CE}"/>
              </a:ext>
            </a:extLst>
          </p:cNvPr>
          <p:cNvSpPr txBox="1"/>
          <p:nvPr/>
        </p:nvSpPr>
        <p:spPr>
          <a:xfrm>
            <a:off x="1057729" y="5596071"/>
            <a:ext cx="631461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Take a screenshot of Copilot’s response and paste it in box 5 on your trophy wall </a:t>
            </a:r>
          </a:p>
        </p:txBody>
      </p:sp>
      <p:pic>
        <p:nvPicPr>
          <p:cNvPr id="12" name="Picture 11" descr="Person typing on a keyboard connected to a white Microsoft tablet or laptop on a table.">
            <a:extLst>
              <a:ext uri="{FF2B5EF4-FFF2-40B4-BE49-F238E27FC236}">
                <a16:creationId xmlns:a16="http://schemas.microsoft.com/office/drawing/2014/main" id="{703A8B71-EFE9-848D-FB3A-13831DD45E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2690" y="1576009"/>
            <a:ext cx="4242816" cy="4553712"/>
          </a:xfrm>
          <a:custGeom>
            <a:avLst/>
            <a:gdLst>
              <a:gd name="connsiteX0" fmla="*/ 104246 w 4242816"/>
              <a:gd name="connsiteY0" fmla="*/ 0 h 4553712"/>
              <a:gd name="connsiteX1" fmla="*/ 4138570 w 4242816"/>
              <a:gd name="connsiteY1" fmla="*/ 0 h 4553712"/>
              <a:gd name="connsiteX2" fmla="*/ 4242816 w 4242816"/>
              <a:gd name="connsiteY2" fmla="*/ 104246 h 4553712"/>
              <a:gd name="connsiteX3" fmla="*/ 4242816 w 4242816"/>
              <a:gd name="connsiteY3" fmla="*/ 4449466 h 4553712"/>
              <a:gd name="connsiteX4" fmla="*/ 4138570 w 4242816"/>
              <a:gd name="connsiteY4" fmla="*/ 4553712 h 4553712"/>
              <a:gd name="connsiteX5" fmla="*/ 104246 w 4242816"/>
              <a:gd name="connsiteY5" fmla="*/ 4553712 h 4553712"/>
              <a:gd name="connsiteX6" fmla="*/ 0 w 4242816"/>
              <a:gd name="connsiteY6" fmla="*/ 4449466 h 4553712"/>
              <a:gd name="connsiteX7" fmla="*/ 0 w 4242816"/>
              <a:gd name="connsiteY7" fmla="*/ 104246 h 4553712"/>
              <a:gd name="connsiteX8" fmla="*/ 104246 w 4242816"/>
              <a:gd name="connsiteY8" fmla="*/ 0 h 45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2816" h="4553712">
                <a:moveTo>
                  <a:pt x="104246" y="0"/>
                </a:moveTo>
                <a:lnTo>
                  <a:pt x="4138570" y="0"/>
                </a:lnTo>
                <a:cubicBezTo>
                  <a:pt x="4196143" y="0"/>
                  <a:pt x="4242816" y="46673"/>
                  <a:pt x="4242816" y="104246"/>
                </a:cubicBezTo>
                <a:lnTo>
                  <a:pt x="4242816" y="4449466"/>
                </a:lnTo>
                <a:cubicBezTo>
                  <a:pt x="4242816" y="4507039"/>
                  <a:pt x="4196143" y="4553712"/>
                  <a:pt x="4138570" y="4553712"/>
                </a:cubicBezTo>
                <a:lnTo>
                  <a:pt x="104246" y="4553712"/>
                </a:lnTo>
                <a:cubicBezTo>
                  <a:pt x="46673" y="4553712"/>
                  <a:pt x="0" y="4507039"/>
                  <a:pt x="0" y="4449466"/>
                </a:cubicBezTo>
                <a:lnTo>
                  <a:pt x="0" y="104246"/>
                </a:lnTo>
                <a:cubicBezTo>
                  <a:pt x="0" y="46673"/>
                  <a:pt x="46673" y="0"/>
                  <a:pt x="1042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232173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0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1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2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3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4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2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3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4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5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6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7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8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9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56e7434d-02c3-4d98-96c5-5a5ec967cb6a" xsi:nil="true"/>
    <_ip_UnifiedCompliancePolicyProperties xmlns="http://schemas.microsoft.com/sharepoint/v3" xsi:nil="true"/>
    <lcf76f155ced4ddcb4097134ff3c332f xmlns="9ad5ffd8-1c7b-414b-a936-883a442408b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7714B185F411408D77712A3B54E0F8" ma:contentTypeVersion="17" ma:contentTypeDescription="Create a new document." ma:contentTypeScope="" ma:versionID="58472f97ed8c56d43448b9abed0f9fd4">
  <xsd:schema xmlns:xsd="http://www.w3.org/2001/XMLSchema" xmlns:xs="http://www.w3.org/2001/XMLSchema" xmlns:p="http://schemas.microsoft.com/office/2006/metadata/properties" xmlns:ns1="http://schemas.microsoft.com/sharepoint/v3" xmlns:ns2="9ad5ffd8-1c7b-414b-a936-883a442408b2" xmlns:ns3="56e7434d-02c3-4d98-96c5-5a5ec967cb6a" targetNamespace="http://schemas.microsoft.com/office/2006/metadata/properties" ma:root="true" ma:fieldsID="43442b6774e35cccbd19099aa5835d87" ns1:_="" ns2:_="" ns3:_="">
    <xsd:import namespace="http://schemas.microsoft.com/sharepoint/v3"/>
    <xsd:import namespace="9ad5ffd8-1c7b-414b-a936-883a442408b2"/>
    <xsd:import namespace="56e7434d-02c3-4d98-96c5-5a5ec967cb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5ffd8-1c7b-414b-a936-883a44240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7434d-02c3-4d98-96c5-5a5ec967cb6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f3eec97-6632-40ee-b5a9-ec4ef89adf58}" ma:internalName="TaxCatchAll" ma:showField="CatchAllData" ma:web="56e7434d-02c3-4d98-96c5-5a5ec967cb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80CB-C121-46B4-BE97-50049B3B89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102DF8-356A-4B80-8857-310C710ABC5C}">
  <ds:schemaRefs>
    <ds:schemaRef ds:uri="http://schemas.microsoft.com/office/infopath/2007/PartnerControls"/>
    <ds:schemaRef ds:uri="9ad5ffd8-1c7b-414b-a936-883a442408b2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56e7434d-02c3-4d98-96c5-5a5ec967cb6a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5220F810-2133-4E1E-A771-57B1F12F77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d5ffd8-1c7b-414b-a936-883a442408b2"/>
    <ds:schemaRef ds:uri="56e7434d-02c3-4d98-96c5-5a5ec967cb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1412</Words>
  <Application>Microsoft Office PowerPoint</Application>
  <PresentationFormat>Widescreen</PresentationFormat>
  <Paragraphs>173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Copilot Scavenger Hunt Challenge</vt:lpstr>
      <vt:lpstr>Scavenger Hunt</vt:lpstr>
      <vt:lpstr>How it works</vt:lpstr>
      <vt:lpstr>Your Copilot Scavenger Hunt Trophy Wall</vt:lpstr>
      <vt:lpstr>Challenge #1: Catch up on emails</vt:lpstr>
      <vt:lpstr>Challenge #2: Get action items from a meeting</vt:lpstr>
      <vt:lpstr>Challenge #3: Research a company's market share</vt:lpstr>
      <vt:lpstr>Challenge #4: Gather information</vt:lpstr>
      <vt:lpstr>Challenge #5: Draft an email response</vt:lpstr>
      <vt:lpstr>Challenge #6: Craft a well thought out prompt </vt:lpstr>
      <vt:lpstr>Challenge #7: Brainstorm ideas</vt:lpstr>
      <vt:lpstr>Challenge #8: Turn a doc into a deck</vt:lpstr>
      <vt:lpstr>Challenge #9: Analyze data</vt:lpstr>
      <vt:lpstr>Challenge #10: Minecraft yourself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Daryl Schaal (SYNAXIS CORPORATION)</cp:lastModifiedBy>
  <cp:revision>8</cp:revision>
  <dcterms:created xsi:type="dcterms:W3CDTF">2025-10-22T19:05:02Z</dcterms:created>
  <dcterms:modified xsi:type="dcterms:W3CDTF">2025-11-20T21:52:55Z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0x010100207714B185F411408D77712A3B54E0F8</vt:lpwstr>
  </property>
  <property fmtid="{D5CDD505-2E9C-101B-9397-08002B2CF9AE}" pid="3" name="MediaServiceImageTags">
    <vt:lpwstr/>
  </property>
</Properties>
</file>