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1" r:id="rId4"/>
  </p:sldMasterIdLst>
  <p:notesMasterIdLst>
    <p:notesMasterId r:id="rId6"/>
  </p:notesMasterIdLst>
  <p:sldIdLst>
    <p:sldId id="27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D4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fany Ellis" userId="b80b2530-a376-45b2-8ebc-8e10d021bb54" providerId="ADAL" clId="{4C9BF2C3-4C99-4DBE-877B-F58D8B0A9E9A}"/>
    <pc:docChg chg="undo custSel modSld">
      <pc:chgData name="Tiffany Ellis" userId="b80b2530-a376-45b2-8ebc-8e10d021bb54" providerId="ADAL" clId="{4C9BF2C3-4C99-4DBE-877B-F58D8B0A9E9A}" dt="2025-10-27T19:49:54.620" v="70" actId="20577"/>
      <pc:docMkLst>
        <pc:docMk/>
      </pc:docMkLst>
      <pc:sldChg chg="addSp modSp mod">
        <pc:chgData name="Tiffany Ellis" userId="b80b2530-a376-45b2-8ebc-8e10d021bb54" providerId="ADAL" clId="{4C9BF2C3-4C99-4DBE-877B-F58D8B0A9E9A}" dt="2025-10-27T19:49:54.620" v="70" actId="20577"/>
        <pc:sldMkLst>
          <pc:docMk/>
          <pc:sldMk cId="2679069650" sldId="275"/>
        </pc:sldMkLst>
        <pc:spChg chg="mod">
          <ac:chgData name="Tiffany Ellis" userId="b80b2530-a376-45b2-8ebc-8e10d021bb54" providerId="ADAL" clId="{4C9BF2C3-4C99-4DBE-877B-F58D8B0A9E9A}" dt="2025-10-27T16:34:30.126" v="40" actId="1076"/>
          <ac:spMkLst>
            <pc:docMk/>
            <pc:sldMk cId="2679069650" sldId="275"/>
            <ac:spMk id="9" creationId="{8651B6B7-EAC2-1E45-7EDD-93F1ED2568E5}"/>
          </ac:spMkLst>
        </pc:spChg>
        <pc:spChg chg="mod">
          <ac:chgData name="Tiffany Ellis" userId="b80b2530-a376-45b2-8ebc-8e10d021bb54" providerId="ADAL" clId="{4C9BF2C3-4C99-4DBE-877B-F58D8B0A9E9A}" dt="2025-10-27T16:30:32.948" v="8" actId="20577"/>
          <ac:spMkLst>
            <pc:docMk/>
            <pc:sldMk cId="2679069650" sldId="275"/>
            <ac:spMk id="20" creationId="{42DC3A86-1A82-A1EC-65AA-2FDE4AF1F0BC}"/>
          </ac:spMkLst>
        </pc:spChg>
        <pc:spChg chg="mod">
          <ac:chgData name="Tiffany Ellis" userId="b80b2530-a376-45b2-8ebc-8e10d021bb54" providerId="ADAL" clId="{4C9BF2C3-4C99-4DBE-877B-F58D8B0A9E9A}" dt="2025-10-27T16:32:07.238" v="32" actId="20577"/>
          <ac:spMkLst>
            <pc:docMk/>
            <pc:sldMk cId="2679069650" sldId="275"/>
            <ac:spMk id="28" creationId="{72582FF0-25DA-0910-E611-2644C042A93A}"/>
          </ac:spMkLst>
        </pc:spChg>
        <pc:spChg chg="mod">
          <ac:chgData name="Tiffany Ellis" userId="b80b2530-a376-45b2-8ebc-8e10d021bb54" providerId="ADAL" clId="{4C9BF2C3-4C99-4DBE-877B-F58D8B0A9E9A}" dt="2025-10-27T16:44:19.876" v="51" actId="207"/>
          <ac:spMkLst>
            <pc:docMk/>
            <pc:sldMk cId="2679069650" sldId="275"/>
            <ac:spMk id="38" creationId="{74F3881D-7982-9D4B-40EA-35E7091F9D9D}"/>
          </ac:spMkLst>
        </pc:spChg>
        <pc:spChg chg="mod">
          <ac:chgData name="Tiffany Ellis" userId="b80b2530-a376-45b2-8ebc-8e10d021bb54" providerId="ADAL" clId="{4C9BF2C3-4C99-4DBE-877B-F58D8B0A9E9A}" dt="2025-10-27T19:49:14.196" v="60" actId="20577"/>
          <ac:spMkLst>
            <pc:docMk/>
            <pc:sldMk cId="2679069650" sldId="275"/>
            <ac:spMk id="40" creationId="{B4D08CD3-8B59-4E1B-2ED5-FD128AF28ED9}"/>
          </ac:spMkLst>
        </pc:spChg>
        <pc:spChg chg="mod">
          <ac:chgData name="Tiffany Ellis" userId="b80b2530-a376-45b2-8ebc-8e10d021bb54" providerId="ADAL" clId="{4C9BF2C3-4C99-4DBE-877B-F58D8B0A9E9A}" dt="2025-10-27T19:49:39.092" v="64" actId="20577"/>
          <ac:spMkLst>
            <pc:docMk/>
            <pc:sldMk cId="2679069650" sldId="275"/>
            <ac:spMk id="42" creationId="{4E3F38C4-0E94-639A-6324-00CD650CCB49}"/>
          </ac:spMkLst>
        </pc:spChg>
        <pc:spChg chg="mod">
          <ac:chgData name="Tiffany Ellis" userId="b80b2530-a376-45b2-8ebc-8e10d021bb54" providerId="ADAL" clId="{4C9BF2C3-4C99-4DBE-877B-F58D8B0A9E9A}" dt="2025-10-27T19:49:42.355" v="65" actId="20577"/>
          <ac:spMkLst>
            <pc:docMk/>
            <pc:sldMk cId="2679069650" sldId="275"/>
            <ac:spMk id="45" creationId="{CD099DDB-BDC2-BEA0-318A-D60931FAA2EB}"/>
          </ac:spMkLst>
        </pc:spChg>
        <pc:spChg chg="mod">
          <ac:chgData name="Tiffany Ellis" userId="b80b2530-a376-45b2-8ebc-8e10d021bb54" providerId="ADAL" clId="{4C9BF2C3-4C99-4DBE-877B-F58D8B0A9E9A}" dt="2025-10-27T19:49:54.620" v="70" actId="20577"/>
          <ac:spMkLst>
            <pc:docMk/>
            <pc:sldMk cId="2679069650" sldId="275"/>
            <ac:spMk id="53" creationId="{9E83E9B2-21DC-CABC-5515-4E1B4A7A0E4B}"/>
          </ac:spMkLst>
        </pc:spChg>
        <pc:spChg chg="mod">
          <ac:chgData name="Tiffany Ellis" userId="b80b2530-a376-45b2-8ebc-8e10d021bb54" providerId="ADAL" clId="{4C9BF2C3-4C99-4DBE-877B-F58D8B0A9E9A}" dt="2025-10-27T19:49:51.849" v="69" actId="20577"/>
          <ac:spMkLst>
            <pc:docMk/>
            <pc:sldMk cId="2679069650" sldId="275"/>
            <ac:spMk id="69" creationId="{BB0C41DB-4A87-D269-F9BC-5FD44196F2BB}"/>
          </ac:spMkLst>
        </pc:spChg>
        <pc:spChg chg="mod">
          <ac:chgData name="Tiffany Ellis" userId="b80b2530-a376-45b2-8ebc-8e10d021bb54" providerId="ADAL" clId="{4C9BF2C3-4C99-4DBE-877B-F58D8B0A9E9A}" dt="2025-10-27T19:49:47.059" v="68" actId="20577"/>
          <ac:spMkLst>
            <pc:docMk/>
            <pc:sldMk cId="2679069650" sldId="275"/>
            <ac:spMk id="97" creationId="{E6885826-0134-77F2-8635-5962FC99A0D7}"/>
          </ac:spMkLst>
        </pc:spChg>
        <pc:spChg chg="add mod">
          <ac:chgData name="Tiffany Ellis" userId="b80b2530-a376-45b2-8ebc-8e10d021bb54" providerId="ADAL" clId="{4C9BF2C3-4C99-4DBE-877B-F58D8B0A9E9A}" dt="2025-10-27T16:34:24.607" v="36" actId="20577"/>
          <ac:spMkLst>
            <pc:docMk/>
            <pc:sldMk cId="2679069650" sldId="275"/>
            <ac:spMk id="104" creationId="{1007A3CC-CEBA-B442-EB0D-495B8E95DF0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B9297-37F0-4CC1-8797-29C37DB13AD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72BBE-E556-4BE6-AD8C-6FAAC8E96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9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21564-1C71-0D32-EBC4-7CD1F5F8F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ED431B-CAA4-01EF-EA80-588D1C1332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5BF23E-2409-8F4B-E3EE-6D57E28E5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33F28-4798-2893-D66E-452055A10E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09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Gradient_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7020DBFF-DB44-B99E-54B6-E73458000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17" r="18611" b="27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B0EE32-922D-69B4-844B-F2855033F81A}"/>
              </a:ext>
            </a:extLst>
          </p:cNvPr>
          <p:cNvSpPr/>
          <p:nvPr userDrawn="1"/>
        </p:nvSpPr>
        <p:spPr bwMode="auto">
          <a:xfrm>
            <a:off x="-1" y="0"/>
            <a:ext cx="11087101" cy="6858000"/>
          </a:xfrm>
          <a:prstGeom prst="rect">
            <a:avLst/>
          </a:prstGeom>
          <a:gradFill>
            <a:gsLst>
              <a:gs pos="63000">
                <a:srgbClr val="FFF8F3">
                  <a:alpha val="52009"/>
                </a:srgbClr>
              </a:gs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MS logo gray - EMF">
            <a:extLst>
              <a:ext uri="{FF2B5EF4-FFF2-40B4-BE49-F238E27FC236}">
                <a16:creationId xmlns:a16="http://schemas.microsoft.com/office/drawing/2014/main" id="{1A134BE8-0BA3-4A4E-8C07-9127207B8A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9FF709-91C1-4573-83A1-5F07DB1F5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2" y="2769057"/>
            <a:ext cx="8193024" cy="123110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0" i="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</a:t>
            </a:r>
            <a:br>
              <a:rPr lang="en-US"/>
            </a:br>
            <a:r>
              <a:rPr lang="en-US"/>
              <a:t>presentation title 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AA1ADBE6-5E29-7A6B-E210-597F443C7B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7"/>
            <a:ext cx="8193024" cy="246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D791B19-58A7-CCC1-7E59-596D253085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042" y="6446520"/>
            <a:ext cx="164592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D24C9A-89BC-97E2-72D1-CB264F76EC90}"/>
              </a:ext>
            </a:extLst>
          </p:cNvPr>
          <p:cNvSpPr txBox="1"/>
          <p:nvPr userDrawn="1"/>
        </p:nvSpPr>
        <p:spPr>
          <a:xfrm>
            <a:off x="2471054" y="6446520"/>
            <a:ext cx="31434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sz="10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© Copyright Microsoft Corporation.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1616917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olorful spiral&#10;&#10;Description automatically generated">
            <a:extLst>
              <a:ext uri="{FF2B5EF4-FFF2-40B4-BE49-F238E27FC236}">
                <a16:creationId xmlns:a16="http://schemas.microsoft.com/office/drawing/2014/main" id="{FE78A0B7-C38C-EF30-63E1-9BCE12AC5F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0287" b="10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9299448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1" i="0" spc="-50" baseline="0">
                <a:solidFill>
                  <a:schemeClr val="tx1"/>
                </a:solidFill>
                <a:latin typeface="+mj-lt"/>
                <a:ea typeface="Amazon Ember Display" panose="020F0603020204020204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67534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urved object&#10;&#10;Description automatically generated">
            <a:extLst>
              <a:ext uri="{FF2B5EF4-FFF2-40B4-BE49-F238E27FC236}">
                <a16:creationId xmlns:a16="http://schemas.microsoft.com/office/drawing/2014/main" id="{BC06A425-7693-6E8F-EB7B-6C9814E91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1" i="0" spc="-50" baseline="0">
                <a:solidFill>
                  <a:schemeClr val="tx1"/>
                </a:solidFill>
                <a:latin typeface="+mj-lt"/>
                <a:ea typeface="Amazon Ember Display" panose="020F0603020204020204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99868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585216"/>
            <a:ext cx="8193024" cy="307777"/>
          </a:xfr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790AA64-2857-089A-38D7-2F214254E9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4199" y="1594155"/>
            <a:ext cx="8196463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5AAAF14-6312-27D6-344A-FC49DD3F11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90" y="2085764"/>
            <a:ext cx="819302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7337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column_Text_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4710689" cy="1107996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CB92EB-B163-EB38-0156-C028F872F1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2286000"/>
            <a:ext cx="4714663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0190326-CB8A-9A65-714A-07CD312C34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2777609"/>
            <a:ext cx="4712685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90DBB6-E167-EFBB-7028-79615839561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6096000" y="0"/>
            <a:ext cx="6096000" cy="6858000"/>
          </a:xfrm>
          <a:prstGeom prst="rect">
            <a:avLst/>
          </a:prstGeom>
          <a:solidFill>
            <a:srgbClr val="F4F4F7"/>
          </a:solid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57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6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column_Text_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585216"/>
            <a:ext cx="7248356" cy="553998"/>
          </a:xfrm>
        </p:spPr>
        <p:txBody>
          <a:bodyPr/>
          <a:lstStyle>
            <a:lvl1pPr>
              <a:defRPr sz="36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C284B3A-DEE1-29EB-8131-8DF975DF3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594155"/>
            <a:ext cx="3479071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F3D4312-BF2B-32E8-5504-BD03D020A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90" y="2085764"/>
            <a:ext cx="3477611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7AB9DF2-C697-A678-389D-BE5F6AF6F2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7547" y="1594155"/>
            <a:ext cx="3479071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8ADB951-618D-18AA-AF3F-A625B89168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59737" y="2085764"/>
            <a:ext cx="3477611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9B1DE51-5CDE-B96B-62FD-3A69CF69288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8128000" y="0"/>
            <a:ext cx="4064000" cy="6858000"/>
          </a:xfrm>
          <a:prstGeom prst="rect">
            <a:avLst/>
          </a:prstGeom>
          <a:solidFill>
            <a:srgbClr val="F4F4F7"/>
          </a:solid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04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_with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2DB4627A-42AD-DD19-0422-DBBC9408E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MS logo gray - EMF">
            <a:extLst>
              <a:ext uri="{FF2B5EF4-FFF2-40B4-BE49-F238E27FC236}">
                <a16:creationId xmlns:a16="http://schemas.microsoft.com/office/drawing/2014/main" id="{34855668-1A0A-E5EE-1D0F-97B30351BA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 userDrawn="1"/>
        </p:nvSpPr>
        <p:spPr bwMode="blackWhite">
          <a:xfrm>
            <a:off x="584200" y="6446520"/>
            <a:ext cx="8193024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10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72CE3E-C99E-C188-A13F-A0815FF09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-307777"/>
            <a:ext cx="8193024" cy="307777"/>
          </a:xfrm>
        </p:spPr>
        <p:txBody>
          <a:bodyPr/>
          <a:lstStyle>
            <a:lvl1pPr>
              <a:defRPr sz="20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Final slide with logo</a:t>
            </a:r>
          </a:p>
        </p:txBody>
      </p:sp>
    </p:spTree>
    <p:extLst>
      <p:ext uri="{BB962C8B-B14F-4D97-AF65-F5344CB8AC3E}">
        <p14:creationId xmlns:p14="http://schemas.microsoft.com/office/powerpoint/2010/main" val="2044424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_with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 logo gray - EMF">
            <a:extLst>
              <a:ext uri="{FF2B5EF4-FFF2-40B4-BE49-F238E27FC236}">
                <a16:creationId xmlns:a16="http://schemas.microsoft.com/office/drawing/2014/main" id="{34855668-1A0A-E5EE-1D0F-97B30351BA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 userDrawn="1"/>
        </p:nvSpPr>
        <p:spPr bwMode="blackWhite">
          <a:xfrm>
            <a:off x="584200" y="6446520"/>
            <a:ext cx="8193024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10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72CE3E-C99E-C188-A13F-A0815FF09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-307777"/>
            <a:ext cx="8193024" cy="307777"/>
          </a:xfrm>
        </p:spPr>
        <p:txBody>
          <a:bodyPr/>
          <a:lstStyle>
            <a:lvl1pPr>
              <a:defRPr sz="20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Final slide with logo</a:t>
            </a:r>
          </a:p>
        </p:txBody>
      </p:sp>
    </p:spTree>
    <p:extLst>
      <p:ext uri="{BB962C8B-B14F-4D97-AF65-F5344CB8AC3E}">
        <p14:creationId xmlns:p14="http://schemas.microsoft.com/office/powerpoint/2010/main" val="795909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_Gradient_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7020DBFF-DB44-B99E-54B6-E73458000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17" r="18611" b="27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B0EE32-922D-69B4-844B-F2855033F81A}"/>
              </a:ext>
            </a:extLst>
          </p:cNvPr>
          <p:cNvSpPr/>
          <p:nvPr userDrawn="1"/>
        </p:nvSpPr>
        <p:spPr bwMode="auto">
          <a:xfrm>
            <a:off x="-1" y="0"/>
            <a:ext cx="9491241" cy="6858000"/>
          </a:xfrm>
          <a:prstGeom prst="rect">
            <a:avLst/>
          </a:prstGeom>
          <a:gradFill>
            <a:gsLst>
              <a:gs pos="53000">
                <a:srgbClr val="FFF8F3">
                  <a:alpha val="52009"/>
                </a:srgbClr>
              </a:gs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MS logo gray - EMF">
            <a:extLst>
              <a:ext uri="{FF2B5EF4-FFF2-40B4-BE49-F238E27FC236}">
                <a16:creationId xmlns:a16="http://schemas.microsoft.com/office/drawing/2014/main" id="{1A134BE8-0BA3-4A4E-8C07-9127207B8A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9FF709-91C1-4573-83A1-5F07DB1F5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2" y="2769057"/>
            <a:ext cx="8193024" cy="123110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0" i="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</a:t>
            </a:r>
            <a:br>
              <a:rPr lang="en-US"/>
            </a:br>
            <a:r>
              <a:rPr lang="en-US"/>
              <a:t>presentation title 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AA1ADBE6-5E29-7A6B-E210-597F443C7B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7"/>
            <a:ext cx="8193024" cy="246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D791B19-58A7-CCC1-7E59-596D253085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042" y="6446520"/>
            <a:ext cx="164592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D24C9A-89BC-97E2-72D1-CB264F76EC90}"/>
              </a:ext>
            </a:extLst>
          </p:cNvPr>
          <p:cNvSpPr txBox="1"/>
          <p:nvPr userDrawn="1"/>
        </p:nvSpPr>
        <p:spPr>
          <a:xfrm>
            <a:off x="2471054" y="6446520"/>
            <a:ext cx="31434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sz="10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© Copyright Microsoft Corporation.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3635519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05068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48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Gradient_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7020DBFF-DB44-B99E-54B6-E73458000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17" r="18611" b="272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B0EE32-922D-69B4-844B-F2855033F81A}"/>
              </a:ext>
            </a:extLst>
          </p:cNvPr>
          <p:cNvSpPr/>
          <p:nvPr userDrawn="1"/>
        </p:nvSpPr>
        <p:spPr bwMode="auto">
          <a:xfrm>
            <a:off x="-1" y="0"/>
            <a:ext cx="9491241" cy="6858000"/>
          </a:xfrm>
          <a:prstGeom prst="rect">
            <a:avLst/>
          </a:prstGeom>
          <a:gradFill>
            <a:gsLst>
              <a:gs pos="53000">
                <a:srgbClr val="FFF8F3">
                  <a:alpha val="52009"/>
                </a:srgbClr>
              </a:gs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MS logo gray - EMF">
            <a:extLst>
              <a:ext uri="{FF2B5EF4-FFF2-40B4-BE49-F238E27FC236}">
                <a16:creationId xmlns:a16="http://schemas.microsoft.com/office/drawing/2014/main" id="{1A134BE8-0BA3-4A4E-8C07-9127207B8A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9FF709-91C1-4573-83A1-5F07DB1F5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2" y="2769057"/>
            <a:ext cx="8193024" cy="123110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0" i="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</a:t>
            </a:r>
            <a:br>
              <a:rPr lang="en-US"/>
            </a:br>
            <a:r>
              <a:rPr lang="en-US"/>
              <a:t>presentation title 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AA1ADBE6-5E29-7A6B-E210-597F443C7B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7"/>
            <a:ext cx="8193024" cy="246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D791B19-58A7-CCC1-7E59-596D253085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042" y="6446520"/>
            <a:ext cx="164592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D24C9A-89BC-97E2-72D1-CB264F76EC90}"/>
              </a:ext>
            </a:extLst>
          </p:cNvPr>
          <p:cNvSpPr txBox="1"/>
          <p:nvPr userDrawn="1"/>
        </p:nvSpPr>
        <p:spPr>
          <a:xfrm>
            <a:off x="2471054" y="6446520"/>
            <a:ext cx="31434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sz="10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rPr>
              <a:t>© Copyright Microsoft Corporation. All rights reserved. </a:t>
            </a:r>
          </a:p>
        </p:txBody>
      </p:sp>
    </p:spTree>
    <p:extLst>
      <p:ext uri="{BB962C8B-B14F-4D97-AF65-F5344CB8AC3E}">
        <p14:creationId xmlns:p14="http://schemas.microsoft.com/office/powerpoint/2010/main" val="2966555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&#10;&#10;Description automatically generated">
            <a:extLst>
              <a:ext uri="{FF2B5EF4-FFF2-40B4-BE49-F238E27FC236}">
                <a16:creationId xmlns:a16="http://schemas.microsoft.com/office/drawing/2014/main" id="{594F2FE5-E83C-FD34-6F42-2F895F0DD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90129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">
            <a:extLst>
              <a:ext uri="{FF2B5EF4-FFF2-40B4-BE49-F238E27FC236}">
                <a16:creationId xmlns:a16="http://schemas.microsoft.com/office/drawing/2014/main" id="{84C13370-21B5-337A-CC11-29873A731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6460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blue and white sky&#10;&#10;Description automatically generated">
            <a:extLst>
              <a:ext uri="{FF2B5EF4-FFF2-40B4-BE49-F238E27FC236}">
                <a16:creationId xmlns:a16="http://schemas.microsoft.com/office/drawing/2014/main" id="{B1518538-021B-0EE2-1F16-D8E5F85D09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05935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blue and white sky&#10;&#10;Description automatically generated">
            <a:extLst>
              <a:ext uri="{FF2B5EF4-FFF2-40B4-BE49-F238E27FC236}">
                <a16:creationId xmlns:a16="http://schemas.microsoft.com/office/drawing/2014/main" id="{C32E3519-3202-8477-B7E6-CC33516A10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38572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A83DAD36-086B-87B0-091E-EC03E2CFCA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590" r="19181" b="9590"/>
          <a:stretch/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7452360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0" i="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9316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olorful spiral&#10;&#10;Description automatically generated">
            <a:extLst>
              <a:ext uri="{FF2B5EF4-FFF2-40B4-BE49-F238E27FC236}">
                <a16:creationId xmlns:a16="http://schemas.microsoft.com/office/drawing/2014/main" id="{FE78A0B7-C38C-EF30-63E1-9BCE12AC5F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0287" b="102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9299448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1" i="0" spc="-50" baseline="0">
                <a:solidFill>
                  <a:schemeClr val="tx1"/>
                </a:solidFill>
                <a:latin typeface="+mj-lt"/>
                <a:ea typeface="Amazon Ember Display" panose="020F0603020204020204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27034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urved object&#10;&#10;Description automatically generated">
            <a:extLst>
              <a:ext uri="{FF2B5EF4-FFF2-40B4-BE49-F238E27FC236}">
                <a16:creationId xmlns:a16="http://schemas.microsoft.com/office/drawing/2014/main" id="{BC06A425-7693-6E8F-EB7B-6C9814E91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1" i="0" spc="-50" baseline="0">
                <a:solidFill>
                  <a:schemeClr val="tx1"/>
                </a:solidFill>
                <a:latin typeface="+mj-lt"/>
                <a:ea typeface="Amazon Ember Display" panose="020F0603020204020204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25836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585216"/>
            <a:ext cx="8193024" cy="307777"/>
          </a:xfr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790AA64-2857-089A-38D7-2F214254E9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4199" y="1594155"/>
            <a:ext cx="8196463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5AAAF14-6312-27D6-344A-FC49DD3F11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90" y="2085764"/>
            <a:ext cx="819302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30948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-column_Text_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4710689" cy="1107996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CB92EB-B163-EB38-0156-C028F872F1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2286000"/>
            <a:ext cx="4714663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0190326-CB8A-9A65-714A-07CD312C34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2777609"/>
            <a:ext cx="4712685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90DBB6-E167-EFBB-7028-79615839561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6096000" y="0"/>
            <a:ext cx="6096000" cy="6858000"/>
          </a:xfrm>
          <a:prstGeom prst="rect">
            <a:avLst/>
          </a:prstGeom>
          <a:solidFill>
            <a:srgbClr val="F4F4F7"/>
          </a:solid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20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6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-column_Text_with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585216"/>
            <a:ext cx="7248356" cy="553998"/>
          </a:xfrm>
        </p:spPr>
        <p:txBody>
          <a:bodyPr/>
          <a:lstStyle>
            <a:lvl1pPr>
              <a:defRPr sz="36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C284B3A-DEE1-29EB-8131-8DF975DF34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594155"/>
            <a:ext cx="3479071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F3D4312-BF2B-32E8-5504-BD03D020A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90" y="2085764"/>
            <a:ext cx="3477611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7AB9DF2-C697-A678-389D-BE5F6AF6F2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7547" y="1594155"/>
            <a:ext cx="3479071" cy="24622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8ADB951-618D-18AA-AF3F-A625B89168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59737" y="2085764"/>
            <a:ext cx="3477611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9B1DE51-5CDE-B96B-62FD-3A69CF69288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8128000" y="0"/>
            <a:ext cx="4064000" cy="6858000"/>
          </a:xfrm>
          <a:prstGeom prst="rect">
            <a:avLst/>
          </a:prstGeom>
          <a:solidFill>
            <a:srgbClr val="F4F4F7"/>
          </a:solid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12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10690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 slide_with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2DB4627A-42AD-DD19-0422-DBBC9408E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MS logo gray - EMF">
            <a:extLst>
              <a:ext uri="{FF2B5EF4-FFF2-40B4-BE49-F238E27FC236}">
                <a16:creationId xmlns:a16="http://schemas.microsoft.com/office/drawing/2014/main" id="{34855668-1A0A-E5EE-1D0F-97B30351BA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 userDrawn="1"/>
        </p:nvSpPr>
        <p:spPr bwMode="blackWhite">
          <a:xfrm>
            <a:off x="584200" y="6446520"/>
            <a:ext cx="8193024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10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72CE3E-C99E-C188-A13F-A0815FF09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-307777"/>
            <a:ext cx="8193024" cy="307777"/>
          </a:xfrm>
        </p:spPr>
        <p:txBody>
          <a:bodyPr/>
          <a:lstStyle>
            <a:lvl1pPr>
              <a:defRPr sz="20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Final slide with logo</a:t>
            </a:r>
          </a:p>
        </p:txBody>
      </p:sp>
    </p:spTree>
    <p:extLst>
      <p:ext uri="{BB962C8B-B14F-4D97-AF65-F5344CB8AC3E}">
        <p14:creationId xmlns:p14="http://schemas.microsoft.com/office/powerpoint/2010/main" val="2799545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losing slide_with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 logo gray - EMF">
            <a:extLst>
              <a:ext uri="{FF2B5EF4-FFF2-40B4-BE49-F238E27FC236}">
                <a16:creationId xmlns:a16="http://schemas.microsoft.com/office/drawing/2014/main" id="{34855668-1A0A-E5EE-1D0F-97B30351BA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 userDrawn="1"/>
        </p:nvSpPr>
        <p:spPr bwMode="blackWhite">
          <a:xfrm>
            <a:off x="584200" y="6446520"/>
            <a:ext cx="8193024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10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72CE3E-C99E-C188-A13F-A0815FF09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2" y="-307777"/>
            <a:ext cx="8193024" cy="307777"/>
          </a:xfrm>
        </p:spPr>
        <p:txBody>
          <a:bodyPr/>
          <a:lstStyle>
            <a:lvl1pPr>
              <a:defRPr sz="2000" b="0" i="0">
                <a:solidFill>
                  <a:srgbClr val="001F2D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Final slide with logo</a:t>
            </a:r>
          </a:p>
        </p:txBody>
      </p:sp>
    </p:spTree>
    <p:extLst>
      <p:ext uri="{BB962C8B-B14F-4D97-AF65-F5344CB8AC3E}">
        <p14:creationId xmlns:p14="http://schemas.microsoft.com/office/powerpoint/2010/main" val="3664879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798272-3D7A-0B34-A766-3948028AF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2A91-B98C-49DE-8553-119ECA58152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AE55C-2163-9917-99E9-F4D899E80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0A7F5-44CE-4932-EF35-6D73ABD6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A0B0-04EF-433A-8113-67BC344D39D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B6268A-8C5A-79C7-F256-9D7F5556F6C1}"/>
              </a:ext>
            </a:extLst>
          </p:cNvPr>
          <p:cNvSpPr/>
          <p:nvPr userDrawn="1"/>
        </p:nvSpPr>
        <p:spPr>
          <a:xfrm>
            <a:off x="0" y="6692900"/>
            <a:ext cx="12192000" cy="165100"/>
          </a:xfrm>
          <a:prstGeom prst="rect">
            <a:avLst/>
          </a:prstGeom>
          <a:gradFill flip="none" rotWithShape="1">
            <a:gsLst>
              <a:gs pos="20000">
                <a:srgbClr val="8661C5"/>
              </a:gs>
              <a:gs pos="100000">
                <a:srgbClr val="C03B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078581F-5D4E-17D5-8605-805C603AC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5441"/>
            <a:ext cx="10515600" cy="590931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077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812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&#10;&#10;Description automatically generated">
            <a:extLst>
              <a:ext uri="{FF2B5EF4-FFF2-40B4-BE49-F238E27FC236}">
                <a16:creationId xmlns:a16="http://schemas.microsoft.com/office/drawing/2014/main" id="{594F2FE5-E83C-FD34-6F42-2F895F0DD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86474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">
            <a:extLst>
              <a:ext uri="{FF2B5EF4-FFF2-40B4-BE49-F238E27FC236}">
                <a16:creationId xmlns:a16="http://schemas.microsoft.com/office/drawing/2014/main" id="{84C13370-21B5-337A-CC11-29873A731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1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_with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blue and white sky&#10;&#10;Description automatically generated">
            <a:extLst>
              <a:ext uri="{FF2B5EF4-FFF2-40B4-BE49-F238E27FC236}">
                <a16:creationId xmlns:a16="http://schemas.microsoft.com/office/drawing/2014/main" id="{B1518538-021B-0EE2-1F16-D8E5F85D09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28928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-column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blue and white sky&#10;&#10;Description automatically generated">
            <a:extLst>
              <a:ext uri="{FF2B5EF4-FFF2-40B4-BE49-F238E27FC236}">
                <a16:creationId xmlns:a16="http://schemas.microsoft.com/office/drawing/2014/main" id="{C32E3519-3202-8477-B7E6-CC33516A10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E35D3C-86EE-875E-D2A6-669DF7E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585216"/>
            <a:ext cx="11011601" cy="553998"/>
          </a:xfr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B49E74-D3F8-9BC9-0A3F-F524E6C5A4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89" y="1591056"/>
            <a:ext cx="11013474" cy="7263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37160" indent="-1371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265176" indent="-128016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84048" indent="-118872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26399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4" pos="778">
          <p15:clr>
            <a:srgbClr val="954F72"/>
          </p15:clr>
        </p15:guide>
        <p15:guide id="5" pos="962">
          <p15:clr>
            <a:srgbClr val="954F72"/>
          </p15:clr>
        </p15:guide>
        <p15:guide id="6" pos="1372">
          <p15:clr>
            <a:srgbClr val="954F72"/>
          </p15:clr>
        </p15:guide>
        <p15:guide id="7" pos="1556">
          <p15:clr>
            <a:srgbClr val="954F72"/>
          </p15:clr>
        </p15:guide>
        <p15:guide id="8" pos="1966">
          <p15:clr>
            <a:srgbClr val="954F72"/>
          </p15:clr>
        </p15:guide>
        <p15:guide id="9" pos="2150">
          <p15:clr>
            <a:srgbClr val="954F72"/>
          </p15:clr>
        </p15:guide>
        <p15:guide id="10" pos="2560">
          <p15:clr>
            <a:srgbClr val="954F72"/>
          </p15:clr>
        </p15:guide>
        <p15:guide id="11" pos="2744">
          <p15:clr>
            <a:srgbClr val="954F72"/>
          </p15:clr>
        </p15:guide>
        <p15:guide id="12" pos="3153">
          <p15:clr>
            <a:srgbClr val="954F72"/>
          </p15:clr>
        </p15:guide>
        <p15:guide id="13" pos="3338">
          <p15:clr>
            <a:srgbClr val="954F72"/>
          </p15:clr>
        </p15:guide>
        <p15:guide id="14" pos="3747">
          <p15:clr>
            <a:srgbClr val="954F72"/>
          </p15:clr>
        </p15:guide>
        <p15:guide id="15" pos="3932">
          <p15:clr>
            <a:srgbClr val="954F72"/>
          </p15:clr>
        </p15:guide>
        <p15:guide id="16" pos="4341">
          <p15:clr>
            <a:srgbClr val="954F72"/>
          </p15:clr>
        </p15:guide>
        <p15:guide id="17" pos="4526">
          <p15:clr>
            <a:srgbClr val="954F72"/>
          </p15:clr>
        </p15:guide>
        <p15:guide id="18" pos="4935">
          <p15:clr>
            <a:srgbClr val="954F72"/>
          </p15:clr>
        </p15:guide>
        <p15:guide id="19" pos="5120">
          <p15:clr>
            <a:srgbClr val="954F72"/>
          </p15:clr>
        </p15:guide>
        <p15:guide id="20" pos="5529">
          <p15:clr>
            <a:srgbClr val="954F72"/>
          </p15:clr>
        </p15:guide>
        <p15:guide id="21" pos="5713">
          <p15:clr>
            <a:srgbClr val="954F72"/>
          </p15:clr>
        </p15:guide>
        <p15:guide id="22" pos="6123">
          <p15:clr>
            <a:srgbClr val="954F72"/>
          </p15:clr>
        </p15:guide>
        <p15:guide id="23" pos="6307">
          <p15:clr>
            <a:srgbClr val="954F72"/>
          </p15:clr>
        </p15:guide>
        <p15:guide id="24" pos="6717">
          <p15:clr>
            <a:srgbClr val="954F72"/>
          </p15:clr>
        </p15:guide>
        <p15:guide id="25" pos="6901">
          <p15:clr>
            <a:srgbClr val="954F72"/>
          </p15:clr>
        </p15:guide>
        <p15:guide id="28" orient="horz" pos="4320">
          <p15:clr>
            <a:srgbClr val="954F72"/>
          </p15:clr>
        </p15:guide>
        <p15:guide id="30" orient="horz" pos="812">
          <p15:clr>
            <a:srgbClr val="954F72"/>
          </p15:clr>
        </p15:guide>
        <p15:guide id="31" orient="horz" pos="996">
          <p15:clr>
            <a:srgbClr val="954F72"/>
          </p15:clr>
        </p15:guide>
        <p15:guide id="32" orient="horz" pos="1440">
          <p15:clr>
            <a:srgbClr val="954F72"/>
          </p15:clr>
        </p15:guide>
        <p15:guide id="33" orient="horz" pos="1624">
          <p15:clr>
            <a:srgbClr val="954F72"/>
          </p15:clr>
        </p15:guide>
        <p15:guide id="34" orient="horz" pos="2067">
          <p15:clr>
            <a:srgbClr val="954F72"/>
          </p15:clr>
        </p15:guide>
        <p15:guide id="35" orient="horz" pos="2252">
          <p15:clr>
            <a:srgbClr val="954F72"/>
          </p15:clr>
        </p15:guide>
        <p15:guide id="36" orient="horz" pos="2695">
          <p15:clr>
            <a:srgbClr val="954F72"/>
          </p15:clr>
        </p15:guide>
        <p15:guide id="37" orient="horz" pos="2880">
          <p15:clr>
            <a:srgbClr val="954F72"/>
          </p15:clr>
        </p15:guide>
        <p15:guide id="38" orient="horz" pos="3323">
          <p15:clr>
            <a:srgbClr val="954F72"/>
          </p15:clr>
        </p15:guide>
        <p15:guide id="39" orient="horz" pos="3507">
          <p15:clr>
            <a:srgbClr val="954F7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Gradient_Warm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A83DAD36-086B-87B0-091E-EC03E2CFCA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590" r="19181" b="9590"/>
          <a:stretch/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F28DDB-A2B6-F21A-AFAE-6D86A1D0D50C}"/>
              </a:ext>
            </a:extLst>
          </p:cNvPr>
          <p:cNvSpPr/>
          <p:nvPr userDrawn="1"/>
        </p:nvSpPr>
        <p:spPr bwMode="auto">
          <a:xfrm>
            <a:off x="0" y="0"/>
            <a:ext cx="7452360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D19AFB-6939-2FBA-48C9-66A29614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1" y="3384610"/>
            <a:ext cx="4989641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4000" b="0" i="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9CC4CD7-01CD-2983-6312-47D1240CC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4215828"/>
            <a:ext cx="4989641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82676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450">
          <p15:clr>
            <a:srgbClr val="FBAE40"/>
          </p15:clr>
        </p15:guide>
        <p15:guide id="2" orient="horz" pos="264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585216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199" y="1591056"/>
            <a:ext cx="11022583" cy="726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21DE6D5-FF91-85A4-E9FC-5084016E9E3B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3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</p:sldLayoutIdLst>
  <p:transition>
    <p:fade/>
  </p:transition>
  <p:hf sldNum="0" hd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137160" marR="0" indent="-13716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tabLst/>
        <a:defRPr sz="16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265176" marR="0" indent="-109728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84048" marR="0" indent="-118872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tabLst/>
        <a:defRPr sz="12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A5A5A5"/>
          </p15:clr>
        </p15:guide>
        <p15:guide id="2" pos="7680">
          <p15:clr>
            <a:srgbClr val="A5A5A5"/>
          </p15:clr>
        </p15:guide>
        <p15:guide id="3" pos="186">
          <p15:clr>
            <a:srgbClr val="A5A5A5"/>
          </p15:clr>
        </p15:guide>
        <p15:guide id="26" pos="7496">
          <p15:clr>
            <a:srgbClr val="A5A5A5"/>
          </p15:clr>
        </p15:guide>
        <p15:guide id="27" orient="horz">
          <p15:clr>
            <a:srgbClr val="A5A5A5"/>
          </p15:clr>
        </p15:guide>
        <p15:guide id="28" orient="horz" pos="4320">
          <p15:clr>
            <a:srgbClr val="A5A5A5"/>
          </p15:clr>
        </p15:guide>
        <p15:guide id="29" orient="horz" pos="184">
          <p15:clr>
            <a:srgbClr val="A5A5A5"/>
          </p15:clr>
        </p15:guide>
        <p15:guide id="40" orient="horz" pos="4134">
          <p15:clr>
            <a:srgbClr val="A5A5A5"/>
          </p15:clr>
        </p15:guide>
        <p15:guide id="42" pos="365">
          <p15:clr>
            <a:srgbClr val="C35EA4"/>
          </p15:clr>
        </p15:guide>
        <p15:guide id="43" orient="horz" pos="367">
          <p15:clr>
            <a:srgbClr val="C35EA4"/>
          </p15:clr>
        </p15:guide>
        <p15:guide id="44" orient="horz" pos="3953">
          <p15:clr>
            <a:srgbClr val="C35EA4"/>
          </p15:clr>
        </p15:guide>
        <p15:guide id="45" pos="7307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6B89C-B439-8036-F2B9-B6616ADC5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>
            <a:extLst>
              <a:ext uri="{FF2B5EF4-FFF2-40B4-BE49-F238E27FC236}">
                <a16:creationId xmlns:a16="http://schemas.microsoft.com/office/drawing/2014/main" id="{381500B0-BEB4-DF33-C2A7-C385C51B0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1" y="457200"/>
            <a:ext cx="11011601" cy="553998"/>
          </a:xfrm>
        </p:spPr>
        <p:txBody>
          <a:bodyPr>
            <a:noAutofit/>
          </a:bodyPr>
          <a:lstStyle/>
          <a:p>
            <a:pPr algn="ctr"/>
            <a:r>
              <a:rPr lang="en-US" sz="2400" b="1">
                <a:latin typeface="Segoe Sans Display Semibold" pitchFamily="2" charset="0"/>
                <a:cs typeface="Segoe Sans Display Semibold" pitchFamily="2" charset="0"/>
              </a:rPr>
              <a:t>Top 10 prompts to try with Microsoft 365 Copilot</a:t>
            </a:r>
            <a:endParaRPr lang="en-US" sz="1600" b="1">
              <a:solidFill>
                <a:srgbClr val="0078D4"/>
              </a:solidFill>
              <a:latin typeface="Segoe Sans Display Semibold" pitchFamily="2" charset="0"/>
              <a:cs typeface="Segoe Sans Display Semibold" pitchFamily="2" charset="0"/>
            </a:endParaRPr>
          </a:p>
        </p:txBody>
      </p:sp>
      <p:sp useBgFill="1">
        <p:nvSpPr>
          <p:cNvPr id="37" name="Rounded Rectangle 1">
            <a:extLst>
              <a:ext uri="{FF2B5EF4-FFF2-40B4-BE49-F238E27FC236}">
                <a16:creationId xmlns:a16="http://schemas.microsoft.com/office/drawing/2014/main" id="{50CB649D-BA5A-9801-0722-6094402C8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05272" y="1159425"/>
            <a:ext cx="2153223" cy="2286000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DC3A86-1A82-A1EC-65AA-2FDE4AF1F0BC}"/>
              </a:ext>
            </a:extLst>
          </p:cNvPr>
          <p:cNvSpPr txBox="1"/>
          <p:nvPr/>
        </p:nvSpPr>
        <p:spPr>
          <a:xfrm>
            <a:off x="626192" y="1653478"/>
            <a:ext cx="19222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100" b="1">
                <a:solidFill>
                  <a:srgbClr val="8661C5"/>
                </a:solidFill>
                <a:latin typeface="Segoe Sans Display Semibold" pitchFamily="2" charset="0"/>
                <a:cs typeface="Segoe Sans Display Semibold" pitchFamily="2" charset="0"/>
              </a:rPr>
              <a:t>Prepare for meetings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1E9B08-EB5E-3AB1-B07D-46F2C57BA769}"/>
              </a:ext>
            </a:extLst>
          </p:cNvPr>
          <p:cNvSpPr txBox="1"/>
          <p:nvPr/>
        </p:nvSpPr>
        <p:spPr>
          <a:xfrm>
            <a:off x="2267041" y="1159425"/>
            <a:ext cx="340158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Sans Display" pitchFamily="2" charset="0"/>
                <a:cs typeface="Segoe Sans Display" pitchFamily="2" charset="0"/>
              </a:rPr>
              <a:t>1</a:t>
            </a:r>
            <a:endParaRPr lang="en-US">
              <a:latin typeface="Segoe Sans Display" pitchFamily="2" charset="0"/>
              <a:cs typeface="Segoe Sans Display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F3881D-7982-9D4B-40EA-35E7091F9D9D}"/>
              </a:ext>
            </a:extLst>
          </p:cNvPr>
          <p:cNvSpPr txBox="1"/>
          <p:nvPr/>
        </p:nvSpPr>
        <p:spPr>
          <a:xfrm>
            <a:off x="677266" y="1991621"/>
            <a:ext cx="2007086" cy="1631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00" b="1">
                <a:latin typeface="Segoe Sans Display Semibold" pitchFamily="2" charset="0"/>
                <a:cs typeface="Segoe Sans Display Semibold" pitchFamily="2" charset="0"/>
              </a:rPr>
              <a:t>Create a 360-degree overview of [</a:t>
            </a:r>
            <a:r>
              <a:rPr lang="en-US" sz="1000" b="1">
                <a:solidFill>
                  <a:srgbClr val="0078D4"/>
                </a:solidFill>
                <a:latin typeface="Segoe Sans Display Semibold" pitchFamily="2" charset="0"/>
                <a:cs typeface="Segoe Sans Display Semibold" pitchFamily="2" charset="0"/>
              </a:rPr>
              <a:t>project or customer name</a:t>
            </a:r>
            <a:r>
              <a:rPr lang="en-US" sz="1000" b="1">
                <a:latin typeface="Segoe Sans Display Semibold" pitchFamily="2" charset="0"/>
                <a:cs typeface="Segoe Sans Display Semibold" pitchFamily="2" charset="0"/>
              </a:rPr>
              <a:t>] for an upcoming meeting based on recent emails, meetings, status report, and recent company news. Share recommendations for the meeting and potential questions I should ask. </a:t>
            </a:r>
          </a:p>
          <a:p>
            <a:endParaRPr lang="en-US" sz="1000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EB5D1F53-26D0-B6B4-1716-813E2A011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447" y="2066732"/>
            <a:ext cx="163426" cy="163426"/>
          </a:xfrm>
          <a:prstGeom prst="rect">
            <a:avLst/>
          </a:prstGeom>
        </p:spPr>
      </p:pic>
      <p:sp useBgFill="1">
        <p:nvSpPr>
          <p:cNvPr id="44" name="Rounded Rectangle 1">
            <a:extLst>
              <a:ext uri="{FF2B5EF4-FFF2-40B4-BE49-F238E27FC236}">
                <a16:creationId xmlns:a16="http://schemas.microsoft.com/office/drawing/2014/main" id="{78069B8A-5689-01CB-4308-F9FAEBE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766319" y="1159425"/>
            <a:ext cx="2153223" cy="2286000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ACBA9F-911E-B550-D192-B47125C9CF7F}"/>
              </a:ext>
            </a:extLst>
          </p:cNvPr>
          <p:cNvSpPr txBox="1"/>
          <p:nvPr/>
        </p:nvSpPr>
        <p:spPr>
          <a:xfrm>
            <a:off x="2887239" y="1653478"/>
            <a:ext cx="18598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100" b="1">
                <a:solidFill>
                  <a:srgbClr val="8661C5"/>
                </a:solidFill>
                <a:latin typeface="Segoe Sans Display Semibold" pitchFamily="2" charset="0"/>
                <a:cs typeface="Segoe Sans Display Semibold" pitchFamily="2" charset="0"/>
              </a:rPr>
              <a:t>Recap missed meetings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FB0A7D-127D-7610-F952-33755CA778AB}"/>
              </a:ext>
            </a:extLst>
          </p:cNvPr>
          <p:cNvSpPr txBox="1"/>
          <p:nvPr/>
        </p:nvSpPr>
        <p:spPr>
          <a:xfrm>
            <a:off x="4528088" y="1159425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cs typeface="Segoe Sans Display" pitchFamily="2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D08CD3-8B59-4E1B-2ED5-FD128AF28ED9}"/>
              </a:ext>
            </a:extLst>
          </p:cNvPr>
          <p:cNvSpPr txBox="1"/>
          <p:nvPr/>
        </p:nvSpPr>
        <p:spPr>
          <a:xfrm>
            <a:off x="2934105" y="1979919"/>
            <a:ext cx="2001522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sz="1000" b="1">
                <a:latin typeface="Segoe Sans Display Semibold" pitchFamily="2" charset="0"/>
                <a:cs typeface="Segoe Sans Display Semibold" pitchFamily="2" charset="0"/>
              </a:rPr>
              <a:t>I was out last week. Fill me in on the meetings from [/</a:t>
            </a:r>
            <a:r>
              <a:rPr lang="en-US" sz="1000" b="1">
                <a:solidFill>
                  <a:srgbClr val="0070C0"/>
                </a:solidFill>
                <a:latin typeface="Segoe Sans Display Semibold" pitchFamily="2" charset="0"/>
                <a:cs typeface="Segoe Sans Display Semibold" pitchFamily="2" charset="0"/>
              </a:rPr>
              <a:t>meeting series</a:t>
            </a:r>
            <a:r>
              <a:rPr lang="en-US" sz="1000" b="1">
                <a:latin typeface="Segoe Sans Display Semibold" pitchFamily="2" charset="0"/>
                <a:cs typeface="Segoe Sans Display Semibold" pitchFamily="2" charset="0"/>
              </a:rPr>
              <a:t>] that I missed. Organize by open and resolved issues. Specify who resolved the issue. 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1E4E1FCA-321A-7F0F-4C83-EE95B594B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07132" y="2038391"/>
            <a:ext cx="163426" cy="163426"/>
          </a:xfrm>
          <a:prstGeom prst="rect">
            <a:avLst/>
          </a:prstGeom>
        </p:spPr>
      </p:pic>
      <p:sp useBgFill="1">
        <p:nvSpPr>
          <p:cNvPr id="52" name="Rounded Rectangle 1">
            <a:extLst>
              <a:ext uri="{FF2B5EF4-FFF2-40B4-BE49-F238E27FC236}">
                <a16:creationId xmlns:a16="http://schemas.microsoft.com/office/drawing/2014/main" id="{8A2EFA8E-C038-7F07-1622-CAC9DF747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288413" y="1159425"/>
            <a:ext cx="2153223" cy="2286000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E843228-C735-D366-6EE1-09DCC902B77F}"/>
              </a:ext>
            </a:extLst>
          </p:cNvPr>
          <p:cNvSpPr txBox="1"/>
          <p:nvPr/>
        </p:nvSpPr>
        <p:spPr>
          <a:xfrm>
            <a:off x="7409333" y="1653478"/>
            <a:ext cx="1955166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100" b="1">
                <a:solidFill>
                  <a:srgbClr val="8661C5"/>
                </a:solidFill>
                <a:latin typeface="Segoe Sans Display Semibold" pitchFamily="2" charset="0"/>
                <a:cs typeface="Segoe Sans Display Semibold" pitchFamily="2" charset="0"/>
              </a:rPr>
              <a:t>Summarize key documents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3B303-1A0A-5AF8-5EC8-68E09C436B6C}"/>
              </a:ext>
            </a:extLst>
          </p:cNvPr>
          <p:cNvSpPr txBox="1"/>
          <p:nvPr/>
        </p:nvSpPr>
        <p:spPr>
          <a:xfrm>
            <a:off x="9050182" y="1159425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cs typeface="Segoe Sans Display" pitchFamily="2" charset="0"/>
              </a:rPr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099DDB-BDC2-BEA0-318A-D60931FAA2EB}"/>
              </a:ext>
            </a:extLst>
          </p:cNvPr>
          <p:cNvSpPr txBox="1"/>
          <p:nvPr/>
        </p:nvSpPr>
        <p:spPr>
          <a:xfrm>
            <a:off x="7451832" y="1991621"/>
            <a:ext cx="2011680" cy="8617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defTabSz="524695">
              <a:defRPr/>
            </a:pPr>
            <a:r>
              <a:rPr lang="en-US" sz="1000" b="1">
                <a:solidFill>
                  <a:srgbClr val="000000"/>
                </a:solidFill>
                <a:latin typeface="Segoe Sans Display Semibold" pitchFamily="2" charset="0"/>
                <a:cs typeface="Segoe Sans Display Semibold" pitchFamily="2" charset="0"/>
              </a:rPr>
              <a:t>Summarize the [/</a:t>
            </a:r>
            <a:r>
              <a:rPr lang="en-US" sz="1000" b="1">
                <a:solidFill>
                  <a:srgbClr val="0070C0"/>
                </a:solidFill>
                <a:latin typeface="Segoe Sans Display Semibold" pitchFamily="2" charset="0"/>
                <a:cs typeface="Segoe Sans Display Semibold" pitchFamily="2" charset="0"/>
              </a:rPr>
              <a:t>document</a:t>
            </a:r>
            <a:r>
              <a:rPr lang="en-US" sz="1000" b="1">
                <a:solidFill>
                  <a:srgbClr val="000000"/>
                </a:solidFill>
                <a:latin typeface="Segoe Sans Display Semibold" pitchFamily="2" charset="0"/>
                <a:cs typeface="Segoe Sans Display Semibold" pitchFamily="2" charset="0"/>
              </a:rPr>
              <a:t>] and include any key details I should know to help me prepare for my upcoming meeting.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83DDD803-1B63-74DC-F47B-92B2E74DD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1204" y="2027621"/>
            <a:ext cx="163426" cy="163426"/>
          </a:xfrm>
          <a:prstGeom prst="rect">
            <a:avLst/>
          </a:prstGeom>
        </p:spPr>
      </p:pic>
      <p:sp useBgFill="1">
        <p:nvSpPr>
          <p:cNvPr id="56" name="Rounded Rectangle 1">
            <a:extLst>
              <a:ext uri="{FF2B5EF4-FFF2-40B4-BE49-F238E27FC236}">
                <a16:creationId xmlns:a16="http://schemas.microsoft.com/office/drawing/2014/main" id="{DE328608-AE92-D0EB-2ABC-96E572EB8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549461" y="1159425"/>
            <a:ext cx="2153223" cy="2286000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BA7E01C-CA02-CBE8-6E84-54B68C42B79A}"/>
              </a:ext>
            </a:extLst>
          </p:cNvPr>
          <p:cNvSpPr txBox="1"/>
          <p:nvPr/>
        </p:nvSpPr>
        <p:spPr>
          <a:xfrm>
            <a:off x="9670382" y="1653478"/>
            <a:ext cx="20323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Sans Display Semibold" pitchFamily="2" charset="0"/>
                <a:cs typeface="Segoe Sans Display Semibold" pitchFamily="2" charset="0"/>
              </a:rPr>
              <a:t>Summarize unread messages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01D86-EAD3-E664-5F79-51CFFF72CEEF}"/>
              </a:ext>
            </a:extLst>
          </p:cNvPr>
          <p:cNvSpPr txBox="1"/>
          <p:nvPr/>
        </p:nvSpPr>
        <p:spPr>
          <a:xfrm>
            <a:off x="11311230" y="1159425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cs typeface="Segoe Sans Display" pitchFamily="2" charset="0"/>
              </a:rPr>
              <a:t>5</a:t>
            </a:r>
            <a:endParaRPr lang="en-US">
              <a:latin typeface="Segoe Sans Display" pitchFamily="2" charset="0"/>
              <a:cs typeface="Segoe Sans Display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F165D2F-849B-BB27-B2AE-69D9F9E64C8B}"/>
              </a:ext>
            </a:extLst>
          </p:cNvPr>
          <p:cNvSpPr txBox="1"/>
          <p:nvPr/>
        </p:nvSpPr>
        <p:spPr>
          <a:xfrm>
            <a:off x="9737008" y="2012500"/>
            <a:ext cx="1828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000" b="1">
                <a:latin typeface="Segoe Sans Display Semibold" pitchFamily="2" charset="0"/>
                <a:cs typeface="Segoe Sans Display Semibold" pitchFamily="2" charset="0"/>
              </a:rPr>
              <a:t>Summarize my unread messages from my manager and skip manager. Categorize by project.</a:t>
            </a: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A2E7A473-3698-5763-6FAE-6C360B7C0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2854" y="2049076"/>
            <a:ext cx="163426" cy="163426"/>
          </a:xfrm>
          <a:prstGeom prst="rect">
            <a:avLst/>
          </a:prstGeom>
        </p:spPr>
      </p:pic>
      <p:sp useBgFill="1">
        <p:nvSpPr>
          <p:cNvPr id="60" name="Rounded Rectangle 1">
            <a:extLst>
              <a:ext uri="{FF2B5EF4-FFF2-40B4-BE49-F238E27FC236}">
                <a16:creationId xmlns:a16="http://schemas.microsoft.com/office/drawing/2014/main" id="{9AACB849-3979-9F02-4F90-CC882D5EC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746553" y="3534189"/>
            <a:ext cx="2153223" cy="2560320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263D64F-06D8-4BFF-2CC9-FF3B06C5733D}"/>
              </a:ext>
            </a:extLst>
          </p:cNvPr>
          <p:cNvSpPr txBox="1"/>
          <p:nvPr/>
        </p:nvSpPr>
        <p:spPr>
          <a:xfrm>
            <a:off x="2867472" y="4017226"/>
            <a:ext cx="19222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100" b="1">
                <a:solidFill>
                  <a:srgbClr val="8661C5"/>
                </a:solidFill>
                <a:latin typeface="Segoe Sans Display Semibold" pitchFamily="2" charset="0"/>
                <a:cs typeface="Segoe Sans Display Semibold" pitchFamily="2" charset="0"/>
              </a:rPr>
              <a:t>Track unresolved issues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A9713-12FB-8F4C-99E9-F73275CAED57}"/>
              </a:ext>
            </a:extLst>
          </p:cNvPr>
          <p:cNvSpPr txBox="1"/>
          <p:nvPr/>
        </p:nvSpPr>
        <p:spPr>
          <a:xfrm>
            <a:off x="4508322" y="3534189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000000"/>
                </a:solidFill>
                <a:latin typeface="Segoe Sans Display" pitchFamily="2" charset="0"/>
                <a:cs typeface="Segoe Sans Display" pitchFamily="2" charset="0"/>
              </a:rPr>
              <a:t>7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cs typeface="Segoe Sans Display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83E9B2-21DC-CABC-5515-4E1B4A7A0E4B}"/>
              </a:ext>
            </a:extLst>
          </p:cNvPr>
          <p:cNvSpPr txBox="1"/>
          <p:nvPr/>
        </p:nvSpPr>
        <p:spPr>
          <a:xfrm>
            <a:off x="2887239" y="4420576"/>
            <a:ext cx="1920240" cy="553998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lvl="0">
              <a:defRPr/>
            </a:pPr>
            <a:r>
              <a:rPr lang="en-US" sz="1000" b="1">
                <a:latin typeface="Segoe Sans Display Semibold" pitchFamily="2" charset="0"/>
                <a:cs typeface="Segoe Sans Display Semibold" pitchFamily="2" charset="0"/>
              </a:rPr>
              <a:t>What are the unresolved issues from prior meetings of [/</a:t>
            </a:r>
            <a:r>
              <a:rPr lang="en-US" sz="1000" b="1">
                <a:solidFill>
                  <a:srgbClr val="0070C0"/>
                </a:solidFill>
                <a:latin typeface="Segoe Sans Display Semibold" pitchFamily="2" charset="0"/>
                <a:cs typeface="Segoe Sans Display Semibold" pitchFamily="2" charset="0"/>
              </a:rPr>
              <a:t>meeting series</a:t>
            </a:r>
            <a:r>
              <a:rPr lang="en-US" sz="1000" b="1">
                <a:latin typeface="Segoe Sans Display Semibold" pitchFamily="2" charset="0"/>
                <a:cs typeface="Segoe Sans Display Semibold" pitchFamily="2" charset="0"/>
              </a:rPr>
              <a:t>].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F04583F1-7999-7D93-2288-0209CF885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9415" y="4466296"/>
            <a:ext cx="163426" cy="163426"/>
          </a:xfrm>
          <a:prstGeom prst="rect">
            <a:avLst/>
          </a:prstGeom>
        </p:spPr>
      </p:pic>
      <p:sp useBgFill="1">
        <p:nvSpPr>
          <p:cNvPr id="68" name="Rounded Rectangle 1">
            <a:extLst>
              <a:ext uri="{FF2B5EF4-FFF2-40B4-BE49-F238E27FC236}">
                <a16:creationId xmlns:a16="http://schemas.microsoft.com/office/drawing/2014/main" id="{D8C5DA6B-BD37-6EFF-20AA-A81F65EE4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062780" y="3537567"/>
            <a:ext cx="2153223" cy="2560320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B651050-0F76-E62B-8B2C-53ED6023CC98}"/>
              </a:ext>
            </a:extLst>
          </p:cNvPr>
          <p:cNvSpPr txBox="1"/>
          <p:nvPr/>
        </p:nvSpPr>
        <p:spPr>
          <a:xfrm>
            <a:off x="5227728" y="4012871"/>
            <a:ext cx="19322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Sans Display Semibold" pitchFamily="2" charset="0"/>
                <a:cs typeface="Segoe Sans Display Semibold" pitchFamily="2" charset="0"/>
              </a:rPr>
              <a:t>Combine key insights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A09815-D0B2-7C5D-37F9-890BAE9E1479}"/>
              </a:ext>
            </a:extLst>
          </p:cNvPr>
          <p:cNvSpPr txBox="1"/>
          <p:nvPr/>
        </p:nvSpPr>
        <p:spPr>
          <a:xfrm>
            <a:off x="6824549" y="3537567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cs typeface="Segoe Sans Display" pitchFamily="2" charset="0"/>
              </a:rPr>
              <a:t>8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B94E1395-04FE-8D9B-13D6-A719ADF6D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73973" y="4400018"/>
            <a:ext cx="163426" cy="16342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BB0C41DB-4A87-D269-F9BC-5FD44196F2BB}"/>
              </a:ext>
            </a:extLst>
          </p:cNvPr>
          <p:cNvSpPr txBox="1"/>
          <p:nvPr/>
        </p:nvSpPr>
        <p:spPr>
          <a:xfrm>
            <a:off x="5260682" y="4376386"/>
            <a:ext cx="1920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1000" b="1">
                <a:solidFill>
                  <a:srgbClr val="000000"/>
                </a:solidFill>
                <a:latin typeface="Segoe Sans Display Semibold" pitchFamily="2" charset="0"/>
                <a:cs typeface="Segoe Sans Display Semibold" pitchFamily="2" charset="0"/>
              </a:rPr>
              <a:t>Synthesize key information across the different documents on [</a:t>
            </a:r>
            <a:r>
              <a:rPr lang="en-US" sz="1000" b="1">
                <a:solidFill>
                  <a:srgbClr val="0078D4"/>
                </a:solidFill>
                <a:latin typeface="Segoe Sans Display Semibold" pitchFamily="2" charset="0"/>
                <a:cs typeface="Segoe Sans Display Semibold" pitchFamily="2" charset="0"/>
              </a:rPr>
              <a:t>topic</a:t>
            </a:r>
            <a:r>
              <a:rPr lang="en-US" sz="1000" b="1">
                <a:solidFill>
                  <a:srgbClr val="000000"/>
                </a:solidFill>
                <a:latin typeface="Segoe Sans Display Semibold" pitchFamily="2" charset="0"/>
                <a:cs typeface="Segoe Sans Display Semibold" pitchFamily="2" charset="0"/>
              </a:rPr>
              <a:t>] in [/</a:t>
            </a:r>
            <a:r>
              <a:rPr lang="en-US" sz="1000" b="1">
                <a:solidFill>
                  <a:srgbClr val="0070C0"/>
                </a:solidFill>
                <a:latin typeface="Segoe Sans Display Semibold" pitchFamily="2" charset="0"/>
                <a:cs typeface="Segoe Sans Display Semibold" pitchFamily="2" charset="0"/>
              </a:rPr>
              <a:t>SharePoint site</a:t>
            </a:r>
            <a:r>
              <a:rPr lang="en-US" sz="1000" b="1">
                <a:solidFill>
                  <a:srgbClr val="000000"/>
                </a:solidFill>
                <a:latin typeface="Segoe Sans Display Semibold" pitchFamily="2" charset="0"/>
                <a:cs typeface="Segoe Sans Display Semibold" pitchFamily="2" charset="0"/>
              </a:rPr>
              <a:t>].</a:t>
            </a:r>
            <a:endParaRPr lang="en-US" sz="1000" b="1">
              <a:latin typeface="Segoe Sans Display Semibold" pitchFamily="2" charset="0"/>
              <a:cs typeface="Segoe Sans Display Semibold" pitchFamily="2" charset="0"/>
            </a:endParaRPr>
          </a:p>
        </p:txBody>
      </p:sp>
      <p:sp useBgFill="1">
        <p:nvSpPr>
          <p:cNvPr id="48" name="Rounded Rectangle 1">
            <a:extLst>
              <a:ext uri="{FF2B5EF4-FFF2-40B4-BE49-F238E27FC236}">
                <a16:creationId xmlns:a16="http://schemas.microsoft.com/office/drawing/2014/main" id="{5ED34D39-CC77-D183-3BF1-FEB0B9FD7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027366" y="1159425"/>
            <a:ext cx="2153223" cy="2286000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C27293B-913A-BB87-745F-A2157D916F37}"/>
              </a:ext>
            </a:extLst>
          </p:cNvPr>
          <p:cNvSpPr txBox="1"/>
          <p:nvPr/>
        </p:nvSpPr>
        <p:spPr>
          <a:xfrm>
            <a:off x="5148286" y="1653478"/>
            <a:ext cx="19322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Sans Display Semibold" pitchFamily="2" charset="0"/>
                <a:cs typeface="Segoe Sans Display Semibold" pitchFamily="2" charset="0"/>
              </a:rPr>
              <a:t>Send a follow-up email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F4D165-DAE8-16A4-A0AA-B34019F2048E}"/>
              </a:ext>
            </a:extLst>
          </p:cNvPr>
          <p:cNvSpPr txBox="1"/>
          <p:nvPr/>
        </p:nvSpPr>
        <p:spPr>
          <a:xfrm>
            <a:off x="6789135" y="1159425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cs typeface="Segoe Sans Display" pitchFamily="2" charset="0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E3F38C4-0E94-639A-6324-00CD650CCB49}"/>
              </a:ext>
            </a:extLst>
          </p:cNvPr>
          <p:cNvSpPr txBox="1"/>
          <p:nvPr/>
        </p:nvSpPr>
        <p:spPr>
          <a:xfrm>
            <a:off x="5187981" y="1991621"/>
            <a:ext cx="19635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000" b="1">
                <a:latin typeface="Segoe Sans Display Semibold" pitchFamily="2" charset="0"/>
                <a:cs typeface="Segoe Sans Display Semibold" pitchFamily="2" charset="0"/>
              </a:rPr>
              <a:t>Draft a follow-up email based on the action items from the recent meeting [/</a:t>
            </a:r>
            <a:r>
              <a:rPr lang="en-US" sz="1000" b="1">
                <a:solidFill>
                  <a:srgbClr val="0070C0"/>
                </a:solidFill>
                <a:latin typeface="Segoe Sans Display Semibold" pitchFamily="2" charset="0"/>
                <a:cs typeface="Segoe Sans Display Semibold" pitchFamily="2" charset="0"/>
              </a:rPr>
              <a:t>meeting series</a:t>
            </a:r>
            <a:r>
              <a:rPr lang="en-US" sz="1000" b="1">
                <a:latin typeface="Segoe Sans Display Semibold" pitchFamily="2" charset="0"/>
                <a:cs typeface="Segoe Sans Display Semibold" pitchFamily="2" charset="0"/>
              </a:rPr>
              <a:t>].  </a:t>
            </a: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1EC31DF7-AEC7-9A04-562D-469D5A8E7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3658" y="2027621"/>
            <a:ext cx="163426" cy="163426"/>
          </a:xfrm>
          <a:prstGeom prst="rect">
            <a:avLst/>
          </a:prstGeom>
        </p:spPr>
      </p:pic>
      <p:sp useBgFill="1">
        <p:nvSpPr>
          <p:cNvPr id="64" name="Rounded Rectangle 1">
            <a:extLst>
              <a:ext uri="{FF2B5EF4-FFF2-40B4-BE49-F238E27FC236}">
                <a16:creationId xmlns:a16="http://schemas.microsoft.com/office/drawing/2014/main" id="{AE921B88-6460-0F3F-398A-F53D85AAD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592186" y="3603294"/>
            <a:ext cx="2153223" cy="2491214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9BD4DC2-50BC-7CCC-235C-E60BAEBAC7DF}"/>
              </a:ext>
            </a:extLst>
          </p:cNvPr>
          <p:cNvSpPr txBox="1"/>
          <p:nvPr/>
        </p:nvSpPr>
        <p:spPr>
          <a:xfrm>
            <a:off x="9713105" y="4086331"/>
            <a:ext cx="19725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100" b="1">
                <a:solidFill>
                  <a:srgbClr val="8661C5"/>
                </a:solidFill>
                <a:latin typeface="Segoe Sans Display Semibold" pitchFamily="2" charset="0"/>
                <a:cs typeface="Segoe Sans Display Semibold" pitchFamily="2" charset="0"/>
              </a:rPr>
              <a:t>Create research reports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51B6B7-EAC2-1E45-7EDD-93F1ED2568E5}"/>
              </a:ext>
            </a:extLst>
          </p:cNvPr>
          <p:cNvSpPr txBox="1"/>
          <p:nvPr/>
        </p:nvSpPr>
        <p:spPr>
          <a:xfrm>
            <a:off x="11193741" y="3563943"/>
            <a:ext cx="546945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000000"/>
                </a:solidFill>
                <a:latin typeface="Segoe Sans Display" pitchFamily="2" charset="0"/>
                <a:cs typeface="Segoe Sans Display" pitchFamily="2" charset="0"/>
              </a:rPr>
              <a:t>10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cs typeface="Segoe Sans Display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3BDA9E3-630C-C921-06D0-FADBCEE4352E}"/>
              </a:ext>
            </a:extLst>
          </p:cNvPr>
          <p:cNvSpPr txBox="1"/>
          <p:nvPr/>
        </p:nvSpPr>
        <p:spPr>
          <a:xfrm>
            <a:off x="9755612" y="4384108"/>
            <a:ext cx="20130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000" b="1">
                <a:latin typeface="Segoe Sans Display Semibold" pitchFamily="2" charset="0"/>
                <a:cs typeface="Segoe Sans Display Semibold" pitchFamily="2" charset="0"/>
              </a:rPr>
              <a:t>Based on the internal meeting discussion on [</a:t>
            </a:r>
            <a:r>
              <a:rPr lang="en-US" sz="1000" b="1">
                <a:solidFill>
                  <a:srgbClr val="0070C0"/>
                </a:solidFill>
                <a:latin typeface="Segoe Sans Display Semibold" pitchFamily="2" charset="0"/>
                <a:cs typeface="Segoe Sans Display Semibold" pitchFamily="2" charset="0"/>
              </a:rPr>
              <a:t>topic</a:t>
            </a:r>
            <a:r>
              <a:rPr lang="en-US" sz="1000" b="1">
                <a:latin typeface="Segoe Sans Display Semibold" pitchFamily="2" charset="0"/>
                <a:cs typeface="Segoe Sans Display Semibold" pitchFamily="2" charset="0"/>
              </a:rPr>
              <a:t>], draft a comprehensive research report evaluating the ideas proposed. Incorporate relevant insights from external market research, customer meetings and internal intelligence. </a:t>
            </a: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F6C2ED52-B0AC-2738-5F16-A382A6AE6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5555" y="4429828"/>
            <a:ext cx="163426" cy="163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9CF9C7-ED77-C7A2-8B43-A00B36487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420" y="3683168"/>
            <a:ext cx="378388" cy="37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7BB666E-905F-8504-B3B7-1DD08924D6B1}"/>
              </a:ext>
            </a:extLst>
          </p:cNvPr>
          <p:cNvGrpSpPr/>
          <p:nvPr/>
        </p:nvGrpSpPr>
        <p:grpSpPr>
          <a:xfrm>
            <a:off x="633994" y="1210264"/>
            <a:ext cx="1306583" cy="461665"/>
            <a:chOff x="1744299" y="-871908"/>
            <a:chExt cx="1266534" cy="461665"/>
          </a:xfrm>
        </p:grpSpPr>
        <p:pic>
          <p:nvPicPr>
            <p:cNvPr id="24" name="Picture 44">
              <a:extLst>
                <a:ext uri="{FF2B5EF4-FFF2-40B4-BE49-F238E27FC236}">
                  <a16:creationId xmlns:a16="http://schemas.microsoft.com/office/drawing/2014/main" id="{B3CE0FCF-C4C8-B1B9-36B4-5A4AD4DA7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744299" y="-814316"/>
              <a:ext cx="346482" cy="346482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82CB573-475A-A064-6C2C-4F74F0D38D4D}"/>
                </a:ext>
              </a:extLst>
            </p:cNvPr>
            <p:cNvSpPr txBox="1"/>
            <p:nvPr/>
          </p:nvSpPr>
          <p:spPr>
            <a:xfrm>
              <a:off x="2043288" y="-871908"/>
              <a:ext cx="96754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0" lang="en-US" sz="1200" b="0" i="0" u="none" strike="noStrike" kern="1200" cap="none" spc="0" normalizeH="0" baseline="0" noProof="0">
                  <a:ln w="3175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Sans Display Semibold"/>
                  <a:ea typeface="+mn-ea"/>
                  <a:cs typeface="Segoe Sans Display" pitchFamily="2" charset="0"/>
                </a:rPr>
                <a:t>Copilot </a:t>
              </a:r>
            </a:p>
            <a:p>
              <a:pPr>
                <a:defRPr/>
              </a:pPr>
              <a:r>
                <a:rPr kumimoji="0" lang="en-US" sz="1200" b="0" i="0" u="none" strike="noStrike" kern="1200" cap="none" spc="0" normalizeH="0" baseline="0" noProof="0">
                  <a:ln w="3175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Sans Display Semibold"/>
                  <a:ea typeface="+mn-ea"/>
                  <a:cs typeface="Segoe Sans Display" pitchFamily="2" charset="0"/>
                </a:rPr>
                <a:t>Chat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7F96C1D-0761-095A-68EA-CE6811C440A7}"/>
              </a:ext>
            </a:extLst>
          </p:cNvPr>
          <p:cNvGrpSpPr/>
          <p:nvPr/>
        </p:nvGrpSpPr>
        <p:grpSpPr>
          <a:xfrm>
            <a:off x="2923749" y="1193975"/>
            <a:ext cx="1306583" cy="461665"/>
            <a:chOff x="1744299" y="-871908"/>
            <a:chExt cx="1266534" cy="461665"/>
          </a:xfrm>
        </p:grpSpPr>
        <p:pic>
          <p:nvPicPr>
            <p:cNvPr id="31" name="Picture 44">
              <a:extLst>
                <a:ext uri="{FF2B5EF4-FFF2-40B4-BE49-F238E27FC236}">
                  <a16:creationId xmlns:a16="http://schemas.microsoft.com/office/drawing/2014/main" id="{C20E9CD7-89D2-3FB6-BB72-8D6012E412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744299" y="-814316"/>
              <a:ext cx="346482" cy="346482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E00767-1C7A-8F9F-2A8B-D43CF6A835E2}"/>
                </a:ext>
              </a:extLst>
            </p:cNvPr>
            <p:cNvSpPr txBox="1"/>
            <p:nvPr/>
          </p:nvSpPr>
          <p:spPr>
            <a:xfrm>
              <a:off x="2043288" y="-871908"/>
              <a:ext cx="96754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0" lang="en-US" sz="1200" b="0" i="0" u="none" strike="noStrike" kern="1200" cap="none" spc="0" normalizeH="0" baseline="0" noProof="0">
                  <a:ln w="3175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Sans Display Semibold"/>
                  <a:ea typeface="+mn-ea"/>
                  <a:cs typeface="Segoe Sans Display" pitchFamily="2" charset="0"/>
                </a:rPr>
                <a:t>Copilot </a:t>
              </a:r>
            </a:p>
            <a:p>
              <a:pPr>
                <a:defRPr/>
              </a:pPr>
              <a:r>
                <a:rPr kumimoji="0" lang="en-US" sz="1200" b="0" i="0" u="none" strike="noStrike" kern="1200" cap="none" spc="0" normalizeH="0" baseline="0" noProof="0">
                  <a:ln w="3175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Sans Display Semibold"/>
                  <a:ea typeface="+mn-ea"/>
                  <a:cs typeface="Segoe Sans Display" pitchFamily="2" charset="0"/>
                </a:rPr>
                <a:t>Chat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A3E133-B01C-A165-8958-F0845A3E6CD4}"/>
              </a:ext>
            </a:extLst>
          </p:cNvPr>
          <p:cNvGrpSpPr/>
          <p:nvPr/>
        </p:nvGrpSpPr>
        <p:grpSpPr>
          <a:xfrm>
            <a:off x="5240858" y="1187542"/>
            <a:ext cx="1306583" cy="461665"/>
            <a:chOff x="1744299" y="-871908"/>
            <a:chExt cx="1266534" cy="461665"/>
          </a:xfrm>
        </p:grpSpPr>
        <p:pic>
          <p:nvPicPr>
            <p:cNvPr id="34" name="Picture 44">
              <a:extLst>
                <a:ext uri="{FF2B5EF4-FFF2-40B4-BE49-F238E27FC236}">
                  <a16:creationId xmlns:a16="http://schemas.microsoft.com/office/drawing/2014/main" id="{B1B0C6D7-FB0A-721C-B8FA-022B8091C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744299" y="-814316"/>
              <a:ext cx="346482" cy="346482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F24724-72FB-A276-98D7-AE2FE09A583C}"/>
                </a:ext>
              </a:extLst>
            </p:cNvPr>
            <p:cNvSpPr txBox="1"/>
            <p:nvPr/>
          </p:nvSpPr>
          <p:spPr>
            <a:xfrm>
              <a:off x="2043288" y="-871908"/>
              <a:ext cx="96754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0" lang="en-US" sz="1200" b="0" i="0" u="none" strike="noStrike" kern="1200" cap="none" spc="0" normalizeH="0" baseline="0" noProof="0">
                  <a:ln w="3175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Sans Display Semibold"/>
                  <a:ea typeface="+mn-ea"/>
                  <a:cs typeface="Segoe Sans Display" pitchFamily="2" charset="0"/>
                </a:rPr>
                <a:t>Copilot </a:t>
              </a:r>
            </a:p>
            <a:p>
              <a:pPr>
                <a:defRPr/>
              </a:pPr>
              <a:r>
                <a:rPr kumimoji="0" lang="en-US" sz="1200" b="0" i="0" u="none" strike="noStrike" kern="1200" cap="none" spc="0" normalizeH="0" baseline="0" noProof="0">
                  <a:ln w="3175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Sans Display Semibold"/>
                  <a:ea typeface="+mn-ea"/>
                  <a:cs typeface="Segoe Sans Display" pitchFamily="2" charset="0"/>
                </a:rPr>
                <a:t>Chat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E46CE12-05F0-C82F-5A62-A9005CF7AEAA}"/>
              </a:ext>
            </a:extLst>
          </p:cNvPr>
          <p:cNvGrpSpPr/>
          <p:nvPr/>
        </p:nvGrpSpPr>
        <p:grpSpPr>
          <a:xfrm>
            <a:off x="7504630" y="1210264"/>
            <a:ext cx="1306583" cy="461665"/>
            <a:chOff x="1744299" y="-871908"/>
            <a:chExt cx="1266534" cy="461665"/>
          </a:xfrm>
        </p:grpSpPr>
        <p:pic>
          <p:nvPicPr>
            <p:cNvPr id="75" name="Picture 44">
              <a:extLst>
                <a:ext uri="{FF2B5EF4-FFF2-40B4-BE49-F238E27FC236}">
                  <a16:creationId xmlns:a16="http://schemas.microsoft.com/office/drawing/2014/main" id="{326B49C7-EB1B-C633-1D8E-0DD5E97BC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744299" y="-814316"/>
              <a:ext cx="346482" cy="346482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FD1348D-630B-2517-EB71-07756D7DC9B3}"/>
                </a:ext>
              </a:extLst>
            </p:cNvPr>
            <p:cNvSpPr txBox="1"/>
            <p:nvPr/>
          </p:nvSpPr>
          <p:spPr>
            <a:xfrm>
              <a:off x="2043288" y="-871908"/>
              <a:ext cx="96754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0" lang="en-US" sz="1200" b="0" i="0" u="none" strike="noStrike" kern="1200" cap="none" spc="0" normalizeH="0" baseline="0" noProof="0">
                  <a:ln w="3175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Sans Display Semibold"/>
                  <a:ea typeface="+mn-ea"/>
                  <a:cs typeface="Segoe Sans Display" pitchFamily="2" charset="0"/>
                </a:rPr>
                <a:t>Copilot </a:t>
              </a:r>
            </a:p>
            <a:p>
              <a:pPr>
                <a:defRPr/>
              </a:pPr>
              <a:r>
                <a:rPr kumimoji="0" lang="en-US" sz="1200" b="0" i="0" u="none" strike="noStrike" kern="1200" cap="none" spc="0" normalizeH="0" baseline="0" noProof="0">
                  <a:ln w="3175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Sans Display Semibold"/>
                  <a:ea typeface="+mn-ea"/>
                  <a:cs typeface="Segoe Sans Display" pitchFamily="2" charset="0"/>
                </a:rPr>
                <a:t>Chat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C105B3E-5688-550E-BF1F-791A6F16FF23}"/>
              </a:ext>
            </a:extLst>
          </p:cNvPr>
          <p:cNvGrpSpPr/>
          <p:nvPr/>
        </p:nvGrpSpPr>
        <p:grpSpPr>
          <a:xfrm>
            <a:off x="9750079" y="1228639"/>
            <a:ext cx="1306583" cy="461665"/>
            <a:chOff x="1744299" y="-871908"/>
            <a:chExt cx="1266534" cy="461665"/>
          </a:xfrm>
        </p:grpSpPr>
        <p:pic>
          <p:nvPicPr>
            <p:cNvPr id="80" name="Picture 44">
              <a:extLst>
                <a:ext uri="{FF2B5EF4-FFF2-40B4-BE49-F238E27FC236}">
                  <a16:creationId xmlns:a16="http://schemas.microsoft.com/office/drawing/2014/main" id="{73A2B6E8-C716-058A-8EE0-FC68AC6AE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744299" y="-814316"/>
              <a:ext cx="346482" cy="346482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196EEE5-F3AD-FDFE-F667-FA66714A00CC}"/>
                </a:ext>
              </a:extLst>
            </p:cNvPr>
            <p:cNvSpPr txBox="1"/>
            <p:nvPr/>
          </p:nvSpPr>
          <p:spPr>
            <a:xfrm>
              <a:off x="2043288" y="-871908"/>
              <a:ext cx="96754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0" lang="en-US" sz="1200" b="0" i="0" u="none" strike="noStrike" kern="1200" cap="none" spc="0" normalizeH="0" baseline="0" noProof="0">
                  <a:ln w="3175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Sans Display Semibold"/>
                  <a:ea typeface="+mn-ea"/>
                  <a:cs typeface="Segoe Sans Display" pitchFamily="2" charset="0"/>
                </a:rPr>
                <a:t>Copilot </a:t>
              </a:r>
            </a:p>
            <a:p>
              <a:pPr>
                <a:defRPr/>
              </a:pPr>
              <a:r>
                <a:rPr kumimoji="0" lang="en-US" sz="1200" b="0" i="0" u="none" strike="noStrike" kern="1200" cap="none" spc="0" normalizeH="0" baseline="0" noProof="0">
                  <a:ln w="3175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Sans Display Semibold"/>
                  <a:ea typeface="+mn-ea"/>
                  <a:cs typeface="Segoe Sans Display" pitchFamily="2" charset="0"/>
                </a:rPr>
                <a:t>Chat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964CC53-492D-0A96-0B04-6C366549B3F3}"/>
              </a:ext>
            </a:extLst>
          </p:cNvPr>
          <p:cNvGrpSpPr/>
          <p:nvPr/>
        </p:nvGrpSpPr>
        <p:grpSpPr>
          <a:xfrm>
            <a:off x="2883719" y="3564832"/>
            <a:ext cx="1306583" cy="461665"/>
            <a:chOff x="1744299" y="-871908"/>
            <a:chExt cx="1266534" cy="461665"/>
          </a:xfrm>
        </p:grpSpPr>
        <p:pic>
          <p:nvPicPr>
            <p:cNvPr id="83" name="Picture 44">
              <a:extLst>
                <a:ext uri="{FF2B5EF4-FFF2-40B4-BE49-F238E27FC236}">
                  <a16:creationId xmlns:a16="http://schemas.microsoft.com/office/drawing/2014/main" id="{F73215AD-E4A1-88B9-0FCE-2D3CCD67A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744299" y="-814316"/>
              <a:ext cx="346482" cy="346482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FEADBEB-F829-FAC5-E270-3FE291BBFA75}"/>
                </a:ext>
              </a:extLst>
            </p:cNvPr>
            <p:cNvSpPr txBox="1"/>
            <p:nvPr/>
          </p:nvSpPr>
          <p:spPr>
            <a:xfrm>
              <a:off x="2043288" y="-871908"/>
              <a:ext cx="96754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0" lang="en-US" sz="1200" b="0" i="0" u="none" strike="noStrike" kern="1200" cap="none" spc="0" normalizeH="0" baseline="0" noProof="0">
                  <a:ln w="3175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Sans Display Semibold"/>
                  <a:ea typeface="+mn-ea"/>
                  <a:cs typeface="Segoe Sans Display" pitchFamily="2" charset="0"/>
                </a:rPr>
                <a:t>Copilot </a:t>
              </a:r>
            </a:p>
            <a:p>
              <a:pPr>
                <a:defRPr/>
              </a:pPr>
              <a:r>
                <a:rPr kumimoji="0" lang="en-US" sz="1200" b="0" i="0" u="none" strike="noStrike" kern="1200" cap="none" spc="0" normalizeH="0" baseline="0" noProof="0">
                  <a:ln w="3175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Sans Display Semibold"/>
                  <a:ea typeface="+mn-ea"/>
                  <a:cs typeface="Segoe Sans Display" pitchFamily="2" charset="0"/>
                </a:rPr>
                <a:t>Chat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CCB8D6A9-409E-660A-9820-F933D66BCA48}"/>
              </a:ext>
            </a:extLst>
          </p:cNvPr>
          <p:cNvSpPr txBox="1"/>
          <p:nvPr/>
        </p:nvSpPr>
        <p:spPr>
          <a:xfrm>
            <a:off x="10072899" y="3724455"/>
            <a:ext cx="9981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200" b="0" i="0" u="none" strike="noStrike" kern="1200" cap="none" spc="0" normalizeH="0" baseline="0" noProof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rPr>
              <a:t>Researcher</a:t>
            </a:r>
          </a:p>
        </p:txBody>
      </p:sp>
      <p:pic>
        <p:nvPicPr>
          <p:cNvPr id="89" name="Picture 88" descr="M365 Copilot icon">
            <a:extLst>
              <a:ext uri="{FF2B5EF4-FFF2-40B4-BE49-F238E27FC236}">
                <a16:creationId xmlns:a16="http://schemas.microsoft.com/office/drawing/2014/main" id="{632AB428-305F-92B3-B075-FB89E15C27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40896" y="72198"/>
            <a:ext cx="808487" cy="81481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516E914-D7F1-D074-9FE5-13C30493D093}"/>
              </a:ext>
            </a:extLst>
          </p:cNvPr>
          <p:cNvSpPr txBox="1"/>
          <p:nvPr/>
        </p:nvSpPr>
        <p:spPr>
          <a:xfrm>
            <a:off x="5691281" y="3594721"/>
            <a:ext cx="998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200" b="0" i="0" u="none" strike="noStrike" kern="1200" cap="none" spc="0" normalizeH="0" baseline="0" noProof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rPr>
              <a:t>Copilot </a:t>
            </a:r>
          </a:p>
          <a:p>
            <a:pPr>
              <a:defRPr/>
            </a:pPr>
            <a:r>
              <a:rPr kumimoji="0" lang="en-US" sz="1200" b="0" i="0" u="none" strike="noStrike" kern="1200" cap="none" spc="0" normalizeH="0" baseline="0" noProof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rPr>
              <a:t>Chat</a:t>
            </a:r>
          </a:p>
        </p:txBody>
      </p:sp>
      <p:pic>
        <p:nvPicPr>
          <p:cNvPr id="26" name="Picture 44">
            <a:extLst>
              <a:ext uri="{FF2B5EF4-FFF2-40B4-BE49-F238E27FC236}">
                <a16:creationId xmlns:a16="http://schemas.microsoft.com/office/drawing/2014/main" id="{4F19B6D9-67D0-CC05-F7FB-6D92590AC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333843" y="3663356"/>
            <a:ext cx="357438" cy="346482"/>
          </a:xfrm>
          <a:prstGeom prst="rect">
            <a:avLst/>
          </a:prstGeom>
        </p:spPr>
      </p:pic>
      <p:sp useBgFill="1">
        <p:nvSpPr>
          <p:cNvPr id="27" name="Rounded Rectangle 1">
            <a:extLst>
              <a:ext uri="{FF2B5EF4-FFF2-40B4-BE49-F238E27FC236}">
                <a16:creationId xmlns:a16="http://schemas.microsoft.com/office/drawing/2014/main" id="{84F96131-2A8E-B1EE-FEE9-82772D9F3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91289" y="3564832"/>
            <a:ext cx="2153223" cy="2529676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582FF0-25DA-0910-E611-2644C042A93A}"/>
              </a:ext>
            </a:extLst>
          </p:cNvPr>
          <p:cNvSpPr txBox="1"/>
          <p:nvPr/>
        </p:nvSpPr>
        <p:spPr>
          <a:xfrm>
            <a:off x="656237" y="4040136"/>
            <a:ext cx="19322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Sans Display Semibold" pitchFamily="2" charset="0"/>
                <a:cs typeface="Segoe Sans Display Semibold" pitchFamily="2" charset="0"/>
              </a:rPr>
              <a:t>Organize your priorities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4E9A240-AF79-C881-FC7C-D72D398CB07E}"/>
              </a:ext>
            </a:extLst>
          </p:cNvPr>
          <p:cNvSpPr txBox="1"/>
          <p:nvPr/>
        </p:nvSpPr>
        <p:spPr>
          <a:xfrm>
            <a:off x="2253058" y="3564832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000000"/>
                </a:solidFill>
                <a:latin typeface="Segoe Sans Display" pitchFamily="2" charset="0"/>
                <a:cs typeface="Segoe Sans Display" pitchFamily="2" charset="0"/>
              </a:rPr>
              <a:t>6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cs typeface="Segoe Sans Display" pitchFamily="2" charset="0"/>
            </a:endParaRPr>
          </a:p>
        </p:txBody>
      </p:sp>
      <p:pic>
        <p:nvPicPr>
          <p:cNvPr id="91" name="Graphic 90">
            <a:extLst>
              <a:ext uri="{FF2B5EF4-FFF2-40B4-BE49-F238E27FC236}">
                <a16:creationId xmlns:a16="http://schemas.microsoft.com/office/drawing/2014/main" id="{4AECB8E2-3072-F4A2-46A0-BB004909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2482" y="4427283"/>
            <a:ext cx="163426" cy="163426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90B5D5C2-FEF9-F502-2A91-0CAD595F0190}"/>
              </a:ext>
            </a:extLst>
          </p:cNvPr>
          <p:cNvSpPr txBox="1"/>
          <p:nvPr/>
        </p:nvSpPr>
        <p:spPr>
          <a:xfrm>
            <a:off x="689191" y="4403651"/>
            <a:ext cx="19202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000" b="1">
                <a:solidFill>
                  <a:srgbClr val="000000"/>
                </a:solidFill>
                <a:latin typeface="Segoe Sans Display Semibold" pitchFamily="2" charset="0"/>
                <a:cs typeface="Segoe Sans Display Semibold" pitchFamily="2" charset="0"/>
              </a:rPr>
              <a:t>Identify all tasks or action items assigned to me from my manager in this week’s emails, Teams chats, and meeting notes, and compile them into a checklist.</a:t>
            </a:r>
            <a:endParaRPr lang="en-US" sz="1000" b="1">
              <a:latin typeface="Segoe Sans Display Semibold" pitchFamily="2" charset="0"/>
              <a:cs typeface="Segoe Sans Display Semibold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06B50E1-9080-DB6F-1007-B9B5F0CB334D}"/>
              </a:ext>
            </a:extLst>
          </p:cNvPr>
          <p:cNvSpPr txBox="1"/>
          <p:nvPr/>
        </p:nvSpPr>
        <p:spPr>
          <a:xfrm>
            <a:off x="1119790" y="3621986"/>
            <a:ext cx="998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200" b="0" i="0" u="none" strike="noStrike" kern="1200" cap="none" spc="0" normalizeH="0" baseline="0" noProof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rPr>
              <a:t>Copilot </a:t>
            </a:r>
          </a:p>
          <a:p>
            <a:pPr>
              <a:defRPr/>
            </a:pPr>
            <a:r>
              <a:rPr kumimoji="0" lang="en-US" sz="1200" b="0" i="0" u="none" strike="noStrike" kern="1200" cap="none" spc="0" normalizeH="0" baseline="0" noProof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rPr>
              <a:t>Chat</a:t>
            </a:r>
          </a:p>
        </p:txBody>
      </p:sp>
      <p:pic>
        <p:nvPicPr>
          <p:cNvPr id="94" name="Picture 44">
            <a:extLst>
              <a:ext uri="{FF2B5EF4-FFF2-40B4-BE49-F238E27FC236}">
                <a16:creationId xmlns:a16="http://schemas.microsoft.com/office/drawing/2014/main" id="{27F8AF38-A786-7291-D883-869DBD867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62352" y="3690621"/>
            <a:ext cx="357438" cy="346482"/>
          </a:xfrm>
          <a:prstGeom prst="rect">
            <a:avLst/>
          </a:prstGeom>
        </p:spPr>
      </p:pic>
      <p:sp useBgFill="1">
        <p:nvSpPr>
          <p:cNvPr id="95" name="Rounded Rectangle 1">
            <a:extLst>
              <a:ext uri="{FF2B5EF4-FFF2-40B4-BE49-F238E27FC236}">
                <a16:creationId xmlns:a16="http://schemas.microsoft.com/office/drawing/2014/main" id="{B8B99278-4DC8-421C-0D21-545C959B1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306992" y="3553187"/>
            <a:ext cx="2153223" cy="2541321"/>
          </a:xfrm>
          <a:prstGeom prst="roundRect">
            <a:avLst>
              <a:gd name="adj" fmla="val 2901"/>
            </a:avLst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100000">
                <a:schemeClr val="bg1">
                  <a:alpha val="80000"/>
                </a:schemeClr>
              </a:gs>
            </a:gsLst>
            <a:lin ang="18900000" scaled="1"/>
            <a:tileRect/>
          </a:gradFill>
          <a:ln w="19050">
            <a:gradFill flip="none" rotWithShape="1">
              <a:gsLst>
                <a:gs pos="50000">
                  <a:schemeClr val="bg1">
                    <a:alpha val="20000"/>
                  </a:schemeClr>
                </a:gs>
                <a:gs pos="0">
                  <a:schemeClr val="bg1"/>
                </a:gs>
                <a:gs pos="100000">
                  <a:schemeClr val="bg1"/>
                </a:gs>
              </a:gsLst>
              <a:lin ang="81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8067435-289D-FDEB-C091-AAD6BF8E6807}"/>
              </a:ext>
            </a:extLst>
          </p:cNvPr>
          <p:cNvSpPr txBox="1"/>
          <p:nvPr/>
        </p:nvSpPr>
        <p:spPr>
          <a:xfrm>
            <a:off x="7427912" y="4047241"/>
            <a:ext cx="1955166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1100" b="1">
                <a:solidFill>
                  <a:srgbClr val="8661C5"/>
                </a:solidFill>
                <a:latin typeface="Segoe Sans Display Semibold" pitchFamily="2" charset="0"/>
                <a:cs typeface="Segoe Sans Display Semibold" pitchFamily="2" charset="0"/>
              </a:rPr>
              <a:t>Get insights into</a:t>
            </a:r>
            <a:br>
              <a:rPr lang="en-US" sz="1100" b="1">
                <a:solidFill>
                  <a:srgbClr val="8661C5"/>
                </a:solidFill>
                <a:latin typeface="Segoe Sans Display Semibold" pitchFamily="2" charset="0"/>
                <a:cs typeface="Segoe Sans Display Semibold" pitchFamily="2" charset="0"/>
              </a:rPr>
            </a:br>
            <a:r>
              <a:rPr lang="en-US" sz="1100" b="1">
                <a:solidFill>
                  <a:srgbClr val="8661C5"/>
                </a:solidFill>
                <a:latin typeface="Segoe Sans Display Semibold" pitchFamily="2" charset="0"/>
                <a:cs typeface="Segoe Sans Display Semibold" pitchFamily="2" charset="0"/>
              </a:rPr>
              <a:t>your organization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6885826-0134-77F2-8635-5962FC99A0D7}"/>
              </a:ext>
            </a:extLst>
          </p:cNvPr>
          <p:cNvSpPr txBox="1"/>
          <p:nvPr/>
        </p:nvSpPr>
        <p:spPr>
          <a:xfrm>
            <a:off x="7470411" y="4385384"/>
            <a:ext cx="2011680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US" sz="1000" b="1">
                <a:solidFill>
                  <a:srgbClr val="000000"/>
                </a:solidFill>
                <a:latin typeface="Segoe Sans Display Semibold" pitchFamily="2" charset="0"/>
                <a:cs typeface="Segoe Sans Display Semibold" pitchFamily="2" charset="0"/>
              </a:rPr>
              <a:t>I’m headed to a meeting with [/</a:t>
            </a:r>
            <a:r>
              <a:rPr lang="en-US" sz="1000" b="1">
                <a:solidFill>
                  <a:srgbClr val="0070C0"/>
                </a:solidFill>
                <a:latin typeface="Segoe Sans Display Semibold" pitchFamily="2" charset="0"/>
                <a:cs typeface="Segoe Sans Display Semibold" pitchFamily="2" charset="0"/>
              </a:rPr>
              <a:t>name</a:t>
            </a:r>
            <a:r>
              <a:rPr lang="en-US" sz="1000" b="1">
                <a:solidFill>
                  <a:srgbClr val="000000"/>
                </a:solidFill>
                <a:latin typeface="Segoe Sans Display Semibold" pitchFamily="2" charset="0"/>
                <a:cs typeface="Segoe Sans Display Semibold" pitchFamily="2" charset="0"/>
              </a:rPr>
              <a:t>] to start a new cross-team collaboration. Provide a detailed organizational chart showing his manager, skip manager, and their direct reports.</a:t>
            </a:r>
          </a:p>
        </p:txBody>
      </p:sp>
      <p:pic>
        <p:nvPicPr>
          <p:cNvPr id="98" name="Graphic 97">
            <a:extLst>
              <a:ext uri="{FF2B5EF4-FFF2-40B4-BE49-F238E27FC236}">
                <a16:creationId xmlns:a16="http://schemas.microsoft.com/office/drawing/2014/main" id="{B3E11E79-0E80-D7EE-D8F2-8B587EFAB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9783" y="4421384"/>
            <a:ext cx="163426" cy="163426"/>
          </a:xfrm>
          <a:prstGeom prst="rect">
            <a:avLst/>
          </a:prstGeom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53A77FB7-B3FE-0480-E8BC-A0671F9B292E}"/>
              </a:ext>
            </a:extLst>
          </p:cNvPr>
          <p:cNvGrpSpPr/>
          <p:nvPr/>
        </p:nvGrpSpPr>
        <p:grpSpPr>
          <a:xfrm>
            <a:off x="7523209" y="3604027"/>
            <a:ext cx="1306583" cy="461665"/>
            <a:chOff x="1744299" y="-871908"/>
            <a:chExt cx="1266534" cy="461665"/>
          </a:xfrm>
        </p:grpSpPr>
        <p:pic>
          <p:nvPicPr>
            <p:cNvPr id="100" name="Picture 44">
              <a:extLst>
                <a:ext uri="{FF2B5EF4-FFF2-40B4-BE49-F238E27FC236}">
                  <a16:creationId xmlns:a16="http://schemas.microsoft.com/office/drawing/2014/main" id="{95D5368E-4D27-9ED6-3996-2ED9C7D26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744299" y="-814316"/>
              <a:ext cx="346482" cy="346482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E4C85D9-2CF1-F30A-8833-B14B54C780EF}"/>
                </a:ext>
              </a:extLst>
            </p:cNvPr>
            <p:cNvSpPr txBox="1"/>
            <p:nvPr/>
          </p:nvSpPr>
          <p:spPr>
            <a:xfrm>
              <a:off x="2043288" y="-871908"/>
              <a:ext cx="96754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0" lang="en-US" sz="1200" b="0" i="0" u="none" strike="noStrike" kern="1200" cap="none" spc="0" normalizeH="0" baseline="0" noProof="0">
                  <a:ln w="3175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Sans Display Semibold"/>
                  <a:ea typeface="+mn-ea"/>
                  <a:cs typeface="Segoe Sans Display" pitchFamily="2" charset="0"/>
                </a:rPr>
                <a:t>Copilot </a:t>
              </a:r>
            </a:p>
            <a:p>
              <a:pPr>
                <a:defRPr/>
              </a:pPr>
              <a:r>
                <a:rPr kumimoji="0" lang="en-US" sz="1200" b="0" i="0" u="none" strike="noStrike" kern="1200" cap="none" spc="0" normalizeH="0" baseline="0" noProof="0">
                  <a:ln w="3175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Sans Display Semibold"/>
                  <a:ea typeface="+mn-ea"/>
                  <a:cs typeface="Segoe Sans Display" pitchFamily="2" charset="0"/>
                </a:rPr>
                <a:t>Chat</a:t>
              </a: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A835B127-B3E9-9904-4D68-E9EE6EF28F92}"/>
              </a:ext>
            </a:extLst>
          </p:cNvPr>
          <p:cNvSpPr txBox="1"/>
          <p:nvPr/>
        </p:nvSpPr>
        <p:spPr>
          <a:xfrm>
            <a:off x="584195" y="6290849"/>
            <a:ext cx="10306194" cy="363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US" sz="1800" b="1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Aptos" panose="020B0004020202020204" pitchFamily="34" charset="0"/>
                <a:cs typeface="Segoe Sans Display Semibold" pitchFamily="2" charset="0"/>
              </a:rPr>
              <a:t> For more prompt</a:t>
            </a:r>
            <a:r>
              <a:rPr kumimoji="0" lang="en-US" sz="1800" b="1" u="none" strike="noStrike" kern="1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Aptos" panose="020B0004020202020204" pitchFamily="34" charset="0"/>
                <a:cs typeface="Segoe Sans Display Semibold" pitchFamily="2" charset="0"/>
              </a:rPr>
              <a:t> examples, select </a:t>
            </a:r>
            <a:r>
              <a:rPr lang="en-US" b="1" kern="100">
                <a:solidFill>
                  <a:prstClr val="black"/>
                </a:solidFill>
                <a:latin typeface="Segoe Sans Display Semibold" pitchFamily="2" charset="0"/>
                <a:ea typeface="Aptos" panose="020B0004020202020204" pitchFamily="34" charset="0"/>
                <a:cs typeface="Segoe Sans Display Semibold" pitchFamily="2" charset="0"/>
              </a:rPr>
              <a:t>“See more</a:t>
            </a:r>
            <a:r>
              <a:rPr kumimoji="0" lang="en-US" sz="1800" b="1" u="none" strike="noStrike" kern="1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Aptos" panose="020B0004020202020204" pitchFamily="34" charset="0"/>
                <a:cs typeface="Segoe Sans Display Semibold" pitchFamily="2" charset="0"/>
              </a:rPr>
              <a:t>” below the Copilot Chat prompt box</a:t>
            </a:r>
            <a:endParaRPr kumimoji="0" lang="en-CA" sz="1800" b="1" u="none" strike="noStrike" kern="1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 Semibold" pitchFamily="2" charset="0"/>
              <a:ea typeface="Aptos" panose="020B0004020202020204" pitchFamily="34" charset="0"/>
              <a:cs typeface="Segoe Sans Display Semibold" pitchFamily="2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007A3CC-CEBA-B442-EB0D-495B8E95DF0B}"/>
              </a:ext>
            </a:extLst>
          </p:cNvPr>
          <p:cNvSpPr txBox="1"/>
          <p:nvPr/>
        </p:nvSpPr>
        <p:spPr>
          <a:xfrm>
            <a:off x="8998114" y="3564024"/>
            <a:ext cx="39145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000000"/>
                </a:solidFill>
                <a:latin typeface="Segoe Sans Display" pitchFamily="2" charset="0"/>
                <a:cs typeface="Segoe Sans Display" pitchFamily="2" charset="0"/>
              </a:rPr>
              <a:t>9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cs typeface="Segoe Sans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069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2.70833E-6 0.03541 " pathEditMode="relative" rAng="0" ptsTypes="AA">
                                      <p:cBhvr>
                                        <p:cTn id="9" dur="700" spd="-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GHT MODE">
  <a:themeElements>
    <a:clrScheme name="BAR Light">
      <a:dk1>
        <a:srgbClr val="000000"/>
      </a:dk1>
      <a:lt1>
        <a:srgbClr val="FFFFFF"/>
      </a:lt1>
      <a:dk2>
        <a:srgbClr val="091F2E"/>
      </a:dk2>
      <a:lt2>
        <a:srgbClr val="FFF8F3"/>
      </a:lt2>
      <a:accent1>
        <a:srgbClr val="702573"/>
      </a:accent1>
      <a:accent2>
        <a:srgbClr val="BF3AC4"/>
      </a:accent2>
      <a:accent3>
        <a:srgbClr val="FE5B38"/>
      </a:accent3>
      <a:accent4>
        <a:srgbClr val="D59DD7"/>
      </a:accent4>
      <a:accent5>
        <a:srgbClr val="FEE298"/>
      </a:accent5>
      <a:accent6>
        <a:srgbClr val="D7D2CA"/>
      </a:accent6>
      <a:hlink>
        <a:srgbClr val="0077D3"/>
      </a:hlink>
      <a:folHlink>
        <a:srgbClr val="0077D3"/>
      </a:folHlink>
    </a:clrScheme>
    <a:fontScheme name="Custom 3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Light Brown">
      <a:srgbClr val="E1D3C7"/>
    </a:custClr>
    <a:custClr name="Brown">
      <a:srgbClr val="BF9474"/>
    </a:custClr>
    <a:custClr name="Dark Brown">
      <a:srgbClr val="5C4738"/>
    </a:custClr>
    <a:custClr name="Light Yellow">
      <a:srgbClr val="FFE399"/>
    </a:custClr>
    <a:custClr name="Yellow">
      <a:srgbClr val="FFB900"/>
    </a:custClr>
    <a:custClr name="Dark Yellow">
      <a:srgbClr val="7F5A1A"/>
    </a:custClr>
    <a:custClr name="Light Orange">
      <a:srgbClr val="FFA38B"/>
    </a:custClr>
    <a:custClr name="Orange">
      <a:srgbClr val="FF5C39"/>
    </a:custClr>
    <a:custClr name="Dark Orange">
      <a:srgbClr val="73391D"/>
    </a:custClr>
    <a:custClr name="Light Red">
      <a:srgbClr val="FFB3BB"/>
    </a:custClr>
    <a:custClr name="Red">
      <a:srgbClr val="F4364C"/>
    </a:custClr>
    <a:custClr name="Dark Red">
      <a:srgbClr val="73262F"/>
    </a:custClr>
    <a:custClr name="Light Magenta">
      <a:srgbClr val="D59ED7"/>
    </a:custClr>
    <a:custClr name="Magenta">
      <a:srgbClr val="C03BC4"/>
    </a:custClr>
    <a:custClr name="Dark Magenta">
      <a:srgbClr val="702573"/>
    </a:custClr>
    <a:custClr name="Light Purple">
      <a:srgbClr val="C5B4E3"/>
    </a:custClr>
    <a:custClr name="Purple">
      <a:srgbClr val="8661C5"/>
    </a:custClr>
    <a:custClr name="Dark Purple">
      <a:srgbClr val="463668"/>
    </a:custClr>
    <a:custClr name="Light Blue">
      <a:srgbClr val="8DC8E8"/>
    </a:custClr>
    <a:custClr name="Blue">
      <a:srgbClr val="0078D4"/>
    </a:custClr>
    <a:custClr name="Dark Blue">
      <a:srgbClr val="2A446F"/>
    </a:custClr>
    <a:custClr name="Light Teal">
      <a:srgbClr val="B9DCD2"/>
    </a:custClr>
    <a:custClr name="Teal">
      <a:srgbClr val="49C5B1"/>
    </a:custClr>
    <a:custClr name="Dark Teal">
      <a:srgbClr val="225B62"/>
    </a:custClr>
    <a:custClr name="Light Green">
      <a:srgbClr val="D4EC8E"/>
    </a:custClr>
    <a:custClr name="Green">
      <a:srgbClr val="8DE971"/>
    </a:custClr>
    <a:custClr name="Dark Green">
      <a:srgbClr val="07641D"/>
    </a:custClr>
    <a:custClr name="Blue Black">
      <a:srgbClr val="091F2C"/>
    </a:custClr>
    <a:custClr name="Pure Black">
      <a:srgbClr val="000000"/>
    </a:custClr>
    <a:custClr name="Brown Black">
      <a:srgbClr val="291817"/>
    </a:custClr>
  </a:custClrLst>
  <a:extLst>
    <a:ext uri="{05A4C25C-085E-4340-85A3-A5531E510DB2}">
      <thm15:themeFamily xmlns:thm15="http://schemas.microsoft.com/office/thememl/2012/main" name="Microsoft_Brand_Template_May2023  -  Read-Only" id="{354821AE-6191-4F47-84CC-51318889153F}" vid="{EBB4C349-3EE2-41B8-A048-F0998BF1A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00cf0def-a058-47bd-9265-f6d1f111732e">
      <Terms xmlns="http://schemas.microsoft.com/office/infopath/2007/PartnerControls"/>
    </lcf76f155ced4ddcb4097134ff3c332f>
    <TaxCatchAll xmlns="54f626bb-976e-4a25-a89f-d089672a3e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5B64D402CB764E9CC233FF31987642" ma:contentTypeVersion="19" ma:contentTypeDescription="Create a new document." ma:contentTypeScope="" ma:versionID="936cf8586afd1f9c61531b5654603dd8">
  <xsd:schema xmlns:xsd="http://www.w3.org/2001/XMLSchema" xmlns:xs="http://www.w3.org/2001/XMLSchema" xmlns:p="http://schemas.microsoft.com/office/2006/metadata/properties" xmlns:ns1="http://schemas.microsoft.com/sharepoint/v3" xmlns:ns2="00cf0def-a058-47bd-9265-f6d1f111732e" xmlns:ns3="54f626bb-976e-4a25-a89f-d089672a3eb7" targetNamespace="http://schemas.microsoft.com/office/2006/metadata/properties" ma:root="true" ma:fieldsID="7aae5d99d7cc82e5cda23333d78eacd8" ns1:_="" ns2:_="" ns3:_="">
    <xsd:import namespace="http://schemas.microsoft.com/sharepoint/v3"/>
    <xsd:import namespace="00cf0def-a058-47bd-9265-f6d1f111732e"/>
    <xsd:import namespace="54f626bb-976e-4a25-a89f-d089672a3e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f0def-a058-47bd-9265-f6d1f1117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Text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DocTags" ma:index="26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626bb-976e-4a25-a89f-d089672a3eb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600fa0d-e7d3-4e7d-aa6c-9a64a26f4e6d}" ma:internalName="TaxCatchAll" ma:showField="CatchAllData" ma:web="54f626bb-976e-4a25-a89f-d089672a3e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666721-3CCA-4700-BC92-55103AC7E045}">
  <ds:schemaRefs>
    <ds:schemaRef ds:uri="00cf0def-a058-47bd-9265-f6d1f111732e"/>
    <ds:schemaRef ds:uri="54f626bb-976e-4a25-a89f-d089672a3eb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F217A94-DC4E-48FF-9E5E-CC9AA1F966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AAAF8B-C7A1-40B3-ABFC-1322E4641E1D}">
  <ds:schemaRefs>
    <ds:schemaRef ds:uri="00cf0def-a058-47bd-9265-f6d1f111732e"/>
    <ds:schemaRef ds:uri="54f626bb-976e-4a25-a89f-d089672a3e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MODE</vt:lpstr>
      <vt:lpstr>Top 10 prompts to try with Microsoft 365 Copilot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Jessie Hwang</dc:creator>
  <cp:revision>9</cp:revision>
  <dcterms:created xsi:type="dcterms:W3CDTF">2024-09-14T06:09:19Z</dcterms:created>
  <dcterms:modified xsi:type="dcterms:W3CDTF">2025-10-29T23:57:09Z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0x010100A65B64D402CB764E9CC233FF31987642</vt:lpwstr>
  </property>
  <property fmtid="{D5CDD505-2E9C-101B-9397-08002B2CF9AE}" pid="3" name="MediaServiceImageTags">
    <vt:lpwstr/>
  </property>
</Properties>
</file>